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3"/>
  </p:notesMasterIdLst>
  <p:handoutMasterIdLst>
    <p:handoutMasterId r:id="rId34"/>
  </p:handoutMasterIdLst>
  <p:sldIdLst>
    <p:sldId id="270" r:id="rId2"/>
    <p:sldId id="257" r:id="rId3"/>
    <p:sldId id="286" r:id="rId4"/>
    <p:sldId id="265" r:id="rId5"/>
    <p:sldId id="271" r:id="rId6"/>
    <p:sldId id="289" r:id="rId7"/>
    <p:sldId id="291" r:id="rId8"/>
    <p:sldId id="292" r:id="rId9"/>
    <p:sldId id="293" r:id="rId10"/>
    <p:sldId id="294" r:id="rId11"/>
    <p:sldId id="295" r:id="rId12"/>
    <p:sldId id="288" r:id="rId13"/>
    <p:sldId id="296" r:id="rId14"/>
    <p:sldId id="297" r:id="rId15"/>
    <p:sldId id="305" r:id="rId16"/>
    <p:sldId id="306" r:id="rId17"/>
    <p:sldId id="298" r:id="rId18"/>
    <p:sldId id="299" r:id="rId19"/>
    <p:sldId id="300" r:id="rId20"/>
    <p:sldId id="301" r:id="rId21"/>
    <p:sldId id="302" r:id="rId22"/>
    <p:sldId id="303" r:id="rId23"/>
    <p:sldId id="304" r:id="rId24"/>
    <p:sldId id="287" r:id="rId25"/>
    <p:sldId id="307" r:id="rId26"/>
    <p:sldId id="311" r:id="rId27"/>
    <p:sldId id="312" r:id="rId28"/>
    <p:sldId id="308" r:id="rId29"/>
    <p:sldId id="309" r:id="rId30"/>
    <p:sldId id="310" r:id="rId31"/>
    <p:sldId id="26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88119" autoAdjust="0"/>
  </p:normalViewPr>
  <p:slideViewPr>
    <p:cSldViewPr snapToGrid="0">
      <p:cViewPr varScale="1">
        <p:scale>
          <a:sx n="77" d="100"/>
          <a:sy n="77" d="100"/>
        </p:scale>
        <p:origin x="1838" y="53"/>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8/15/2022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891063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indent="-285750">
              <a:buFont typeface="Wingdings" panose="05000000000000000000" pitchFamily="2" charset="2"/>
              <a:buChar char="Ø"/>
            </a:pPr>
            <a:r>
              <a:rPr lang="en-US" sz="1800">
                <a:effectLst/>
                <a:latin typeface="Times New Roman" panose="02020603050405020304" pitchFamily="18" charset="0"/>
                <a:ea typeface="Calibri" panose="020F0502020204030204" pitchFamily="34" charset="0"/>
              </a:rPr>
              <a:t>Firebase là dịch vụ cơ sở dữ liệu hoạt động trên nền tảng đám mây với hệ thống máy chủ cực kỳ mạnh mẽ của Google -&gt; Giúp người dùng lập trình ứng dụng bằng cách đơn giản hóa các thao tác với cơ sở dữ liệu</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a:effectLst/>
                <a:latin typeface="Times New Roman" panose="02020603050405020304" pitchFamily="18" charset="0"/>
                <a:ea typeface="Calibri" panose="020F0502020204030204" pitchFamily="34" charset="0"/>
              </a:rPr>
              <a:t>Chi tiết được thể hiện tại mục 1.4 – giới thiệu và 2.1 – khởi tạo database của quyển báo cáo</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439511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indent="-285750">
              <a:buFont typeface="Wingdings" panose="05000000000000000000" pitchFamily="2" charset="2"/>
              <a:buChar char="Ø"/>
            </a:pPr>
            <a:r>
              <a:rPr lang="en-US" sz="1800">
                <a:effectLst/>
                <a:latin typeface="Times New Roman" panose="02020603050405020304" pitchFamily="18" charset="0"/>
                <a:ea typeface="Calibri" panose="020F0502020204030204" pitchFamily="34" charset="0"/>
              </a:rPr>
              <a:t>Liên kết Firebase với mobile app:</a:t>
            </a:r>
          </a:p>
          <a:p>
            <a:pPr marL="285750" indent="-285750">
              <a:buFont typeface="Arial" panose="020B0604020202020204" pitchFamily="34" charset="0"/>
              <a:buChar char="•"/>
            </a:pPr>
            <a:r>
              <a:rPr lang="en-US" sz="1800">
                <a:effectLst/>
                <a:latin typeface="Times New Roman" panose="02020603050405020304" pitchFamily="18" charset="0"/>
                <a:ea typeface="Calibri" panose="020F0502020204030204" pitchFamily="34" charset="0"/>
              </a:rPr>
              <a:t>Ở giao diện chính trong project ta chọn Android để tích hợp Firebase</a:t>
            </a:r>
          </a:p>
          <a:p>
            <a:pPr marL="285750" indent="-285750">
              <a:buFont typeface="Arial" panose="020B0604020202020204" pitchFamily="34" charset="0"/>
              <a:buChar char="•"/>
            </a:pPr>
            <a:r>
              <a:rPr lang="en-US" sz="1800">
                <a:effectLst/>
                <a:latin typeface="Times New Roman" panose="02020603050405020304" pitchFamily="18" charset="0"/>
                <a:ea typeface="Calibri" panose="020F0502020204030204" pitchFamily="34" charset="0"/>
              </a:rPr>
              <a:t>Điền Package name của ứng dụng Android trên Android Studio vào ô dưới, điền tên của App sau đó chọn “Register app”. Firebase sẽ cung cấp file .json và yêu cầu chúng ta coppy file này đến thư mục “app” trong project mobile app của chúng ta.</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04597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indent="-285750">
              <a:buFont typeface="Wingdings" panose="05000000000000000000" pitchFamily="2" charset="2"/>
              <a:buChar char="Ø"/>
            </a:pPr>
            <a:r>
              <a:rPr lang="en-US" sz="1800">
                <a:effectLst/>
                <a:latin typeface="Times New Roman" panose="02020603050405020304" pitchFamily="18" charset="0"/>
                <a:ea typeface="Calibri" panose="020F0502020204030204" pitchFamily="34" charset="0"/>
              </a:rPr>
              <a:t>Liên kết Firebase với ESP32:</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a:solidFill>
                  <a:srgbClr val="000000"/>
                </a:solidFill>
                <a:effectLst/>
                <a:latin typeface="Times New Roman" panose="02020603050405020304" pitchFamily="18" charset="0"/>
                <a:ea typeface="Calibri" panose="020F0502020204030204" pitchFamily="34" charset="0"/>
              </a:rPr>
              <a:t>Ở trang chính Realtime Database ta lấy đường dẫn truy xuất đến Database</a:t>
            </a:r>
          </a:p>
          <a:p>
            <a:pPr marL="285750" indent="-285750">
              <a:buFont typeface="Wingdings" panose="05000000000000000000" pitchFamily="2" charset="2"/>
              <a:buChar char="§"/>
            </a:pPr>
            <a:endParaRPr lang="en-US" sz="1800">
              <a:effectLst/>
              <a:latin typeface="Times New Roman" panose="02020603050405020304" pitchFamily="18" charset="0"/>
              <a:ea typeface="Calibri" panose="020F0502020204030204" pitchFamily="34" charset="0"/>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186109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indent="-285750">
              <a:buFont typeface="Wingdings" panose="05000000000000000000" pitchFamily="2" charset="2"/>
              <a:buChar char="Ø"/>
            </a:pPr>
            <a:r>
              <a:rPr lang="en-US" sz="1800">
                <a:effectLst/>
                <a:latin typeface="Times New Roman" panose="02020603050405020304" pitchFamily="18" charset="0"/>
                <a:ea typeface="Calibri" panose="020F0502020204030204" pitchFamily="34" charset="0"/>
              </a:rPr>
              <a:t>Liên kết Firebase với ESP32:</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a:solidFill>
                  <a:srgbClr val="000000"/>
                </a:solidFill>
                <a:effectLst/>
                <a:latin typeface="Times New Roman" panose="02020603050405020304" pitchFamily="18" charset="0"/>
                <a:ea typeface="Calibri" panose="020F0502020204030204" pitchFamily="34" charset="0"/>
              </a:rPr>
              <a:t>Ở trang chính Realtime Database ta lấy đường dẫn truy xuất đến Database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a:solidFill>
                  <a:srgbClr val="000000"/>
                </a:solidFill>
                <a:effectLst/>
                <a:latin typeface="Times New Roman" panose="02020603050405020304" pitchFamily="18" charset="0"/>
                <a:ea typeface="Calibri" panose="020F0502020204030204" pitchFamily="34" charset="0"/>
              </a:rPr>
              <a:t>Ta chọn vào biểu tượng răng cưa ở góc trên bên trái, trong mục “Project settings” ta vào thẻ “Service accounts” để lấy “Secrets code”</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287791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indent="-285750">
              <a:buFont typeface="Wingdings" panose="05000000000000000000" pitchFamily="2" charset="2"/>
              <a:buChar char="Ø"/>
            </a:pPr>
            <a:r>
              <a:rPr lang="en-US" sz="1800">
                <a:effectLst/>
                <a:latin typeface="Times New Roman" panose="02020603050405020304" pitchFamily="18" charset="0"/>
                <a:ea typeface="Calibri" panose="020F0502020204030204" pitchFamily="34" charset="0"/>
              </a:rPr>
              <a:t>Sơ đồ khối của Node bao gồm các khối:</a:t>
            </a:r>
          </a:p>
          <a:p>
            <a:pPr marL="285750" indent="-285750">
              <a:buFont typeface="Arial" panose="020B0604020202020204" pitchFamily="34" charset="0"/>
              <a:buChar char="•"/>
            </a:pPr>
            <a:r>
              <a:rPr lang="en-US" sz="1800">
                <a:effectLst/>
                <a:latin typeface="Times New Roman" panose="02020603050405020304" pitchFamily="18" charset="0"/>
                <a:ea typeface="Calibri" panose="020F0502020204030204" pitchFamily="34" charset="0"/>
              </a:rPr>
              <a:t>Khối nguồn</a:t>
            </a:r>
          </a:p>
          <a:p>
            <a:pPr marL="285750" indent="-285750">
              <a:buFont typeface="Arial" panose="020B0604020202020204" pitchFamily="34" charset="0"/>
              <a:buChar char="•"/>
            </a:pPr>
            <a:r>
              <a:rPr lang="en-US" sz="1800">
                <a:effectLst/>
                <a:latin typeface="Times New Roman" panose="02020603050405020304" pitchFamily="18" charset="0"/>
                <a:ea typeface="Calibri" panose="020F0502020204030204" pitchFamily="34" charset="0"/>
              </a:rPr>
              <a:t>Khối hiển thị</a:t>
            </a:r>
          </a:p>
          <a:p>
            <a:pPr marL="285750" indent="-285750">
              <a:buFont typeface="Arial" panose="020B0604020202020204" pitchFamily="34" charset="0"/>
              <a:buChar char="•"/>
            </a:pPr>
            <a:r>
              <a:rPr lang="en-US" sz="1800">
                <a:effectLst/>
                <a:latin typeface="Times New Roman" panose="02020603050405020304" pitchFamily="18" charset="0"/>
                <a:ea typeface="Calibri" panose="020F0502020204030204" pitchFamily="34" charset="0"/>
              </a:rPr>
              <a:t>Khối cảm biến</a:t>
            </a:r>
          </a:p>
          <a:p>
            <a:pPr marL="285750" indent="-285750">
              <a:buFont typeface="Arial" panose="020B0604020202020204" pitchFamily="34" charset="0"/>
              <a:buChar char="•"/>
            </a:pPr>
            <a:r>
              <a:rPr lang="en-US" sz="1800">
                <a:effectLst/>
                <a:latin typeface="Times New Roman" panose="02020603050405020304" pitchFamily="18" charset="0"/>
                <a:ea typeface="Calibri" panose="020F0502020204030204" pitchFamily="34" charset="0"/>
              </a:rPr>
              <a:t>Khối cảnh báo</a:t>
            </a:r>
          </a:p>
          <a:p>
            <a:pPr marL="285750" indent="-285750">
              <a:buFont typeface="Arial" panose="020B0604020202020204" pitchFamily="34" charset="0"/>
              <a:buChar char="•"/>
            </a:pPr>
            <a:r>
              <a:rPr lang="en-US" sz="1800">
                <a:effectLst/>
                <a:latin typeface="Times New Roman" panose="02020603050405020304" pitchFamily="18" charset="0"/>
                <a:ea typeface="Calibri" panose="020F0502020204030204" pitchFamily="34" charset="0"/>
              </a:rPr>
              <a:t>Khối VXL</a:t>
            </a:r>
          </a:p>
          <a:p>
            <a:pPr marL="285750" indent="-285750">
              <a:buFont typeface="Arial" panose="020B0604020202020204" pitchFamily="34" charset="0"/>
              <a:buChar char="•"/>
            </a:pPr>
            <a:r>
              <a:rPr lang="en-US" sz="1800">
                <a:effectLst/>
                <a:latin typeface="Times New Roman" panose="02020603050405020304" pitchFamily="18" charset="0"/>
                <a:ea typeface="Calibri" panose="020F0502020204030204" pitchFamily="34" charset="0"/>
              </a:rPr>
              <a:t>Khối nút bấm</a:t>
            </a:r>
          </a:p>
          <a:p>
            <a:pPr marL="285750" indent="-285750">
              <a:buFont typeface="Arial" panose="020B0604020202020204" pitchFamily="34" charset="0"/>
              <a:buChar char="•"/>
            </a:pPr>
            <a:r>
              <a:rPr lang="en-US" sz="1800">
                <a:effectLst/>
                <a:latin typeface="Times New Roman" panose="02020603050405020304" pitchFamily="18" charset="0"/>
                <a:ea typeface="Calibri" panose="020F0502020204030204" pitchFamily="34" charset="0"/>
              </a:rPr>
              <a:t>Khối relay</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636243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342900" indent="-342900">
              <a:buAutoNum type="arabicParenR"/>
            </a:pPr>
            <a:r>
              <a:rPr lang="en-US" sz="1800">
                <a:effectLst/>
                <a:latin typeface="Times New Roman" panose="02020603050405020304" pitchFamily="18" charset="0"/>
                <a:ea typeface="Calibri" panose="020F0502020204030204" pitchFamily="34" charset="0"/>
              </a:rPr>
              <a:t>Mặt dưới của PCB</a:t>
            </a:r>
          </a:p>
          <a:p>
            <a:pPr marL="342900" indent="-342900">
              <a:buAutoNum type="arabicParenR"/>
            </a:pPr>
            <a:r>
              <a:rPr lang="en-US" sz="1800">
                <a:effectLst/>
                <a:latin typeface="Times New Roman" panose="02020603050405020304" pitchFamily="18" charset="0"/>
                <a:ea typeface="Calibri" panose="020F0502020204030204" pitchFamily="34" charset="0"/>
              </a:rPr>
              <a:t>Mặt trên cảu PCB</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688862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indent="0">
              <a:buNone/>
            </a:pPr>
            <a:r>
              <a:rPr lang="en-US" sz="1800">
                <a:effectLst/>
                <a:latin typeface="Times New Roman" panose="02020603050405020304" pitchFamily="18" charset="0"/>
                <a:ea typeface="Calibri" panose="020F0502020204030204" pitchFamily="34" charset="0"/>
              </a:rPr>
              <a:t>3) Mặt dưới của mạch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rPr>
              <a:t>4) Mặt sau của mạch</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2612056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indent="0">
              <a:buNone/>
            </a:pPr>
            <a:r>
              <a:rPr lang="en-US" sz="1800">
                <a:effectLst/>
                <a:latin typeface="Times New Roman" panose="02020603050405020304" pitchFamily="18" charset="0"/>
                <a:ea typeface="Calibri" panose="020F0502020204030204" pitchFamily="34" charset="0"/>
              </a:rPr>
              <a:t>5) Màn hình ban đầu khi chưa cài đặt</a:t>
            </a:r>
          </a:p>
          <a:p>
            <a:pPr marL="0" indent="0">
              <a:buNone/>
            </a:pPr>
            <a:r>
              <a:rPr lang="en-US" sz="1800">
                <a:effectLst/>
                <a:latin typeface="Times New Roman" panose="02020603050405020304" pitchFamily="18" charset="0"/>
                <a:ea typeface="Calibri" panose="020F0502020204030204" pitchFamily="34" charset="0"/>
              </a:rPr>
              <a:t>6) Tạo Node bằng cách nhấn vào dấu “+” phía dưới bên phải</a:t>
            </a:r>
          </a:p>
          <a:p>
            <a:pPr marL="0" indent="0">
              <a:buNone/>
            </a:pPr>
            <a:r>
              <a:rPr lang="en-US" sz="1800">
                <a:effectLst/>
                <a:latin typeface="Times New Roman" panose="02020603050405020304" pitchFamily="18" charset="0"/>
                <a:ea typeface="Calibri" panose="020F0502020204030204" pitchFamily="34" charset="0"/>
              </a:rPr>
              <a:t>7) Sau khi tạo xong, menu bao gồm 3 lựa chọn như trên hình</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403352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8) Nhấn vào mục “Sensor” để thêm thông số cần theo dõi</a:t>
            </a:r>
          </a:p>
          <a:p>
            <a:r>
              <a:rPr lang="en-US" sz="1800">
                <a:effectLst/>
                <a:latin typeface="Times New Roman" panose="02020603050405020304" pitchFamily="18" charset="0"/>
                <a:ea typeface="Calibri" panose="020F0502020204030204" pitchFamily="34" charset="0"/>
              </a:rPr>
              <a:t>9) Sau khi tạo xong, các thông số cần theo dõi sẽ hiển thị như trên</a:t>
            </a:r>
          </a:p>
          <a:p>
            <a:r>
              <a:rPr lang="en-US" sz="1800">
                <a:effectLst/>
                <a:latin typeface="Times New Roman" panose="02020603050405020304" pitchFamily="18" charset="0"/>
                <a:ea typeface="Calibri" panose="020F0502020204030204" pitchFamily="34" charset="0"/>
              </a:rPr>
              <a:t>10) Nhấn vào các thông số để cài đặt ngưỡng cần cảnh báo</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2350065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11) Vào Device để thêm các thiết bị cần điều khiển</a:t>
            </a:r>
          </a:p>
          <a:p>
            <a:r>
              <a:rPr lang="en-US" sz="1800">
                <a:effectLst/>
                <a:latin typeface="Times New Roman" panose="02020603050405020304" pitchFamily="18" charset="0"/>
                <a:ea typeface="Calibri" panose="020F0502020204030204" pitchFamily="34" charset="0"/>
              </a:rPr>
              <a:t>12) Sau khi thêm các thiết bị, có thể điều khiển bật tắt thông qua các nút On, Off</a:t>
            </a:r>
          </a:p>
          <a:p>
            <a:r>
              <a:rPr lang="en-US" sz="1800">
                <a:effectLst/>
                <a:latin typeface="Times New Roman" panose="02020603050405020304" pitchFamily="18" charset="0"/>
                <a:ea typeface="Calibri" panose="020F0502020204030204" pitchFamily="34" charset="0"/>
              </a:rPr>
              <a:t>13) Hẹn giờ bật tắt cho các thiết bị</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60565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t>Thực trạng hiện nay, người lao động ở các vùng nông thôn thường có xu hướng lên thành phố làm việc.</a:t>
            </a:r>
          </a:p>
          <a:p>
            <a:pPr marL="171450" indent="-171450">
              <a:buFont typeface="Arial" panose="020B0604020202020204" pitchFamily="34" charset="0"/>
              <a:buChar char="•"/>
            </a:pPr>
            <a:r>
              <a:rPr lang="en-US"/>
              <a:t>L</a:t>
            </a:r>
            <a:r>
              <a:rPr lang="vi-VN"/>
              <a:t>ý do: Làm việc ở thành phố kiếm được nhiều tiền hơn ở quê</a:t>
            </a:r>
          </a:p>
          <a:p>
            <a:pPr marL="171450" indent="-171450">
              <a:buFont typeface="Arial" panose="020B0604020202020204" pitchFamily="34" charset="0"/>
              <a:buChar char="•"/>
            </a:pPr>
            <a:r>
              <a:rPr lang="vi-VN"/>
              <a:t>Hậu quả: Ở thành phố thì quá đông lao động, ở nông thôn thì nhiều tài nguyên nông nghiệp bị bỏ không, không ai làm</a:t>
            </a:r>
          </a:p>
          <a:p>
            <a:pPr marL="171450" indent="-171450">
              <a:buFont typeface="Arial" panose="020B0604020202020204" pitchFamily="34" charset="0"/>
              <a:buChar char="•"/>
            </a:pPr>
            <a:endParaRPr lang="en-US"/>
          </a:p>
          <a:p>
            <a:pPr marL="171450" indent="-171450">
              <a:buFont typeface="Wingdings" panose="05000000000000000000" pitchFamily="2" charset="2"/>
              <a:buChar char="Ø"/>
            </a:pPr>
            <a:r>
              <a:rPr lang="en-US"/>
              <a:t>Câu chuyện thực tế ở quê em:</a:t>
            </a:r>
          </a:p>
          <a:p>
            <a:pPr marL="171450" indent="-171450">
              <a:buFont typeface="Arial" panose="020B0604020202020204" pitchFamily="34" charset="0"/>
              <a:buChar char="•"/>
            </a:pPr>
            <a:r>
              <a:rPr lang="en-US"/>
              <a:t>Nam giới, thanh niên, những người có sức lao động chủ yếu đi làm tại các công ty, xí nghiệp ở trên thành phố, ngoại tỉnh, nước ngoài</a:t>
            </a:r>
          </a:p>
          <a:p>
            <a:pPr marL="171450" indent="-171450">
              <a:buFont typeface="Arial" panose="020B0604020202020204" pitchFamily="34" charset="0"/>
              <a:buChar char="•"/>
            </a:pPr>
            <a:r>
              <a:rPr lang="en-US"/>
              <a:t>Ở lại là những người già, trẻ em, những người nội trợ -&gt; Cả làng toàn trẻ em và người già, kinh tế không có cơ hội phát triển</a:t>
            </a:r>
          </a:p>
          <a:p>
            <a:pPr marL="171450" indent="-171450">
              <a:buFont typeface="Arial" panose="020B0604020202020204" pitchFamily="34" charset="0"/>
              <a:buChar char="•"/>
            </a:pPr>
            <a:r>
              <a:rPr lang="en-US"/>
              <a:t>Nhiều tài nguyên không được tận dụng: Vd 1 đám đất nếu tận dụng thì làm được 2 – 3 vụ, tuy nhiên hiện tại chỉ làm 1 vụ hoặc không làm</a:t>
            </a:r>
          </a:p>
          <a:p>
            <a:pPr marL="171450" indent="-171450">
              <a:buFont typeface="Wingdings" panose="05000000000000000000" pitchFamily="2" charset="2"/>
              <a:buChar char="Ø"/>
            </a:pPr>
            <a:endParaRPr lang="en-US"/>
          </a:p>
          <a:p>
            <a:pPr marL="171450" indent="-171450">
              <a:buFont typeface="Wingdings" panose="05000000000000000000" pitchFamily="2" charset="2"/>
              <a:buChar char="Ø"/>
            </a:pPr>
            <a:r>
              <a:rPr lang="en-US"/>
              <a:t>Gia đình em: Bố đi làm ở ngoại tỉnh, mẹ đi làm ở thị trấn cách nhà 20km. Nhiều đất không được trồng trọt, vật nuôi cũng ít đi.</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198755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14) Menu này để xem lịch sử</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2757326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 typeface="Wingdings" panose="05000000000000000000" pitchFamily="2" charset="2"/>
              <a:buChar char="Ø"/>
            </a:pPr>
            <a:r>
              <a:rPr lang="en-US"/>
              <a:t>Thông số đo được gần đúng so với thông số trên đồng hồ tham chiếu</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3692521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 typeface="Wingdings" panose="05000000000000000000" pitchFamily="2" charset="2"/>
              <a:buChar char="Ø"/>
            </a:pPr>
            <a:r>
              <a:rPr lang="en-US"/>
              <a:t>Dựa vào bảng có thể thấy, độ chênh lệch nhiệt độ &lt;1oC, độ chênh lệch độ ẩm &lt;3%</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1579330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 typeface="Wingdings" panose="05000000000000000000" pitchFamily="2" charset="2"/>
              <a:buChar char="Ø"/>
            </a:pPr>
            <a:r>
              <a:rPr lang="en-US"/>
              <a:t>Dựa vào bảng có thể thấy thời gian bị delay &lt;5s</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804767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 typeface="Wingdings" panose="05000000000000000000" pitchFamily="2" charset="2"/>
              <a:buChar char="Ø"/>
            </a:pPr>
            <a:r>
              <a:rPr lang="en-US"/>
              <a:t>Dựa vào bảng có thể thấy thời gian bị delay &lt;5s</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1447496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indent="0">
              <a:buFont typeface="Wingdings" panose="05000000000000000000" pitchFamily="2" charset="2"/>
              <a:buNone/>
            </a:pPr>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249588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indent="0">
              <a:buFont typeface="Wingdings" panose="05000000000000000000" pitchFamily="2" charset="2"/>
              <a:buNone/>
            </a:pPr>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1082350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indent="0">
              <a:buFont typeface="Wingdings" panose="05000000000000000000" pitchFamily="2" charset="2"/>
              <a:buNone/>
            </a:pPr>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260434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indent="-285750">
              <a:buFont typeface="Wingdings" panose="05000000000000000000" pitchFamily="2" charset="2"/>
              <a:buChar char="Ø"/>
            </a:pPr>
            <a:r>
              <a:rPr lang="en-US" sz="1800">
                <a:effectLst/>
                <a:latin typeface="Times New Roman" panose="02020603050405020304" pitchFamily="18" charset="0"/>
                <a:ea typeface="Calibri" panose="020F0502020204030204" pitchFamily="34" charset="0"/>
              </a:rPr>
              <a:t>IoT là mạng lưới tập hợp các thiết bị thông minh và các công nghệ, tạo điều kiện thuận lợi cho hoạt động giao tiếp giữa thiết bị và đám mây cũng như giữa các thiết bị với nhau</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a:solidFill>
                  <a:srgbClr val="000000"/>
                </a:solidFill>
                <a:effectLst/>
                <a:latin typeface="Times New Roman" panose="02020603050405020304" pitchFamily="18" charset="0"/>
                <a:ea typeface="Calibri" panose="020F0502020204030204" pitchFamily="34" charset="0"/>
              </a:rPr>
              <a:t>Có rất nhiều lĩnh vực có sự góp mặt của IoT, điển hình như là: Môi trường, xây dựng, giao thông, y tế, nông nghiệp, thời tiết…</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250885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a:effectLst/>
                <a:latin typeface="Times New Roman" panose="02020603050405020304" pitchFamily="18" charset="0"/>
                <a:ea typeface="Calibri" panose="020F0502020204030204" pitchFamily="34" charset="0"/>
              </a:rPr>
              <a:t>IoT Analytics dự kiến số lượng thiết bị IoT được kết nối trên toàn cầu là 12,3 tỷ kết nối đang hoạt động vào năm 2021. Đến năm 2025, con số này có thể sẽ đạt hơn 27 tỷ kết nối IoT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a:solidFill>
                  <a:srgbClr val="000000"/>
                </a:solidFill>
                <a:effectLst/>
                <a:latin typeface="Times New Roman" panose="02020603050405020304" pitchFamily="18" charset="0"/>
                <a:ea typeface="Calibri" panose="020F0502020204030204" pitchFamily="34" charset="0"/>
              </a:rPr>
              <a:t>Riêng mảng nông nghiệp, trên thế giới đã có nhiều nghiên cứu về các hệ thống quản lý trang trại có áp dụng nhiều công nghệ tiên tiến. Ở Việt Nam cũng có nhiều nông trại lớn áp dụng vào các vườn hoa, vườn hoa quả, chuồng trại vật nuôi. Tuy nhiên ở các vùng nông thôn thì ngược lại, khi mà cơ sở hạ tầng mạng internet đã phủ khắp thì sự hiện diện của iot là rất ít.</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2288214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a:solidFill>
                  <a:srgbClr val="000000"/>
                </a:solidFill>
                <a:effectLst/>
                <a:latin typeface="Times New Roman" panose="02020603050405020304" pitchFamily="18" charset="0"/>
                <a:ea typeface="Calibri" panose="020F0502020204030204" pitchFamily="34" charset="0"/>
              </a:rPr>
              <a:t>Nhà nuôi lợn, có lợn thịt và lợn mẹ nuôi con. Quy mô nhỏ -&gt; Mất thời gian chăm, hiệu quả kinh tế thấp.</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2190426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a:solidFill>
                <a:srgbClr val="000000"/>
              </a:solidFill>
              <a:effectLst/>
              <a:latin typeface="Times New Roman" panose="02020603050405020304" pitchFamily="18" charset="0"/>
              <a:ea typeface="Calibri" panose="020F0502020204030204" pitchFamily="34" charset="0"/>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462416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a:solidFill>
                <a:srgbClr val="000000"/>
              </a:solidFill>
              <a:effectLst/>
              <a:latin typeface="Times New Roman" panose="02020603050405020304" pitchFamily="18" charset="0"/>
              <a:ea typeface="Calibri" panose="020F0502020204030204" pitchFamily="34" charset="0"/>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007007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a:solidFill>
                <a:srgbClr val="000000"/>
              </a:solidFill>
              <a:effectLst/>
              <a:latin typeface="Times New Roman" panose="02020603050405020304" pitchFamily="18" charset="0"/>
              <a:ea typeface="Calibri" panose="020F0502020204030204" pitchFamily="34" charset="0"/>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408369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4160969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9.jpg"/><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65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7</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01. GIỚI THIỆU CHUNG</a:t>
            </a:r>
          </a:p>
        </p:txBody>
      </p:sp>
      <p:sp>
        <p:nvSpPr>
          <p:cNvPr id="4" name="Hộp Văn bản 3">
            <a:extLst>
              <a:ext uri="{FF2B5EF4-FFF2-40B4-BE49-F238E27FC236}">
                <a16:creationId xmlns:a16="http://schemas.microsoft.com/office/drawing/2014/main" id="{E1FDA2D7-0F65-DF82-229A-3F980EF8454D}"/>
              </a:ext>
            </a:extLst>
          </p:cNvPr>
          <p:cNvSpPr txBox="1"/>
          <p:nvPr/>
        </p:nvSpPr>
        <p:spPr>
          <a:xfrm>
            <a:off x="598714" y="2057400"/>
            <a:ext cx="7761515" cy="3477875"/>
          </a:xfrm>
          <a:prstGeom prst="rect">
            <a:avLst/>
          </a:prstGeom>
          <a:noFill/>
        </p:spPr>
        <p:txBody>
          <a:bodyPr wrap="square" rtlCol="0">
            <a:spAutoFit/>
          </a:bodyPr>
          <a:lstStyle/>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Yêu cầu chức năng:</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Thu thập dữ liệu môi trường</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Điều khiển thiết bị từ xa hoặc bằng nút bấm</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Hiển thị các thông số môi trường, trạng thái thiết bị</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Đặt giới hạn để đưa ra cảnh báo</a:t>
            </a:r>
          </a:p>
          <a:p>
            <a:pPr marL="342900" indent="-342900">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a:latin typeface="Arial" panose="020B0604020202020204" pitchFamily="34" charset="0"/>
                <a:cs typeface="Arial" panose="020B0604020202020204" pitchFamily="34" charset="0"/>
              </a:rPr>
              <a:t>Yêu cầu phi chức năng:</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App dễ sử dụng</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Phần cứng nhỏ gọn, đa năng</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Có thể thay đổi kích thước linh hoạt</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Giá thành tốt</a:t>
            </a:r>
          </a:p>
        </p:txBody>
      </p:sp>
      <p:sp>
        <p:nvSpPr>
          <p:cNvPr id="6" name="Rectangle 16">
            <a:extLst>
              <a:ext uri="{FF2B5EF4-FFF2-40B4-BE49-F238E27FC236}">
                <a16:creationId xmlns:a16="http://schemas.microsoft.com/office/drawing/2014/main" id="{C45038BA-8A4B-1731-611C-31889879CAFF}"/>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Yêu cầu</a:t>
            </a:r>
          </a:p>
        </p:txBody>
      </p:sp>
    </p:spTree>
    <p:extLst>
      <p:ext uri="{BB962C8B-B14F-4D97-AF65-F5344CB8AC3E}">
        <p14:creationId xmlns:p14="http://schemas.microsoft.com/office/powerpoint/2010/main" val="3912412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8</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01. GIỚI THIỆU CHUNG</a:t>
            </a:r>
          </a:p>
        </p:txBody>
      </p:sp>
      <p:sp>
        <p:nvSpPr>
          <p:cNvPr id="4" name="Hộp Văn bản 3">
            <a:extLst>
              <a:ext uri="{FF2B5EF4-FFF2-40B4-BE49-F238E27FC236}">
                <a16:creationId xmlns:a16="http://schemas.microsoft.com/office/drawing/2014/main" id="{E1FDA2D7-0F65-DF82-229A-3F980EF8454D}"/>
              </a:ext>
            </a:extLst>
          </p:cNvPr>
          <p:cNvSpPr txBox="1"/>
          <p:nvPr/>
        </p:nvSpPr>
        <p:spPr>
          <a:xfrm>
            <a:off x="598714" y="2057400"/>
            <a:ext cx="7761515" cy="707886"/>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a:latin typeface="Arial" panose="020B0604020202020204" pitchFamily="34" charset="0"/>
                <a:cs typeface="Arial" panose="020B0604020202020204" pitchFamily="34" charset="0"/>
              </a:rPr>
              <a:t>Nghiên cứu, thiết kế mô hình của hệ thống. Trong đó, tập trung vào việc thu thập thông số môi trường tại các chuồng vật nuôi.</a:t>
            </a:r>
          </a:p>
        </p:txBody>
      </p:sp>
      <p:sp>
        <p:nvSpPr>
          <p:cNvPr id="6" name="Rectangle 16">
            <a:extLst>
              <a:ext uri="{FF2B5EF4-FFF2-40B4-BE49-F238E27FC236}">
                <a16:creationId xmlns:a16="http://schemas.microsoft.com/office/drawing/2014/main" id="{C45038BA-8A4B-1731-611C-31889879CAFF}"/>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Giới hạn</a:t>
            </a:r>
          </a:p>
        </p:txBody>
      </p:sp>
    </p:spTree>
    <p:extLst>
      <p:ext uri="{BB962C8B-B14F-4D97-AF65-F5344CB8AC3E}">
        <p14:creationId xmlns:p14="http://schemas.microsoft.com/office/powerpoint/2010/main" val="1942571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9</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pic>
        <p:nvPicPr>
          <p:cNvPr id="4" name="Hình ảnh 3">
            <a:extLst>
              <a:ext uri="{FF2B5EF4-FFF2-40B4-BE49-F238E27FC236}">
                <a16:creationId xmlns:a16="http://schemas.microsoft.com/office/drawing/2014/main" id="{D6508FFE-7FC5-E48A-109E-9ACB55A889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760" b="29742"/>
          <a:stretch/>
        </p:blipFill>
        <p:spPr bwMode="auto">
          <a:xfrm>
            <a:off x="794929" y="1428115"/>
            <a:ext cx="7833646" cy="1977300"/>
          </a:xfrm>
          <a:prstGeom prst="rect">
            <a:avLst/>
          </a:prstGeom>
          <a:ln>
            <a:noFill/>
          </a:ln>
          <a:extLst>
            <a:ext uri="{53640926-AAD7-44D8-BBD7-CCE9431645EC}">
              <a14:shadowObscured xmlns:a14="http://schemas.microsoft.com/office/drawing/2010/main"/>
            </a:ext>
          </a:extLst>
        </p:spPr>
      </p:pic>
      <p:sp>
        <p:nvSpPr>
          <p:cNvPr id="10" name="Hộp Văn bản 9">
            <a:extLst>
              <a:ext uri="{FF2B5EF4-FFF2-40B4-BE49-F238E27FC236}">
                <a16:creationId xmlns:a16="http://schemas.microsoft.com/office/drawing/2014/main" id="{0F54DAB0-2AB5-FE7E-296A-AB73C5A4CEE3}"/>
              </a:ext>
            </a:extLst>
          </p:cNvPr>
          <p:cNvSpPr txBox="1"/>
          <p:nvPr/>
        </p:nvSpPr>
        <p:spPr>
          <a:xfrm>
            <a:off x="555171" y="3679371"/>
            <a:ext cx="7833646" cy="1631216"/>
          </a:xfrm>
          <a:prstGeom prst="rect">
            <a:avLst/>
          </a:prstGeom>
          <a:noFill/>
        </p:spPr>
        <p:txBody>
          <a:bodyPr wrap="square" rtlCol="0">
            <a:spAutoFit/>
          </a:bodyPr>
          <a:lstStyle/>
          <a:p>
            <a:pPr algn="just"/>
            <a:r>
              <a:rPr lang="en-US" sz="2000">
                <a:latin typeface="Arial" panose="020B0604020202020204" pitchFamily="34" charset="0"/>
                <a:cs typeface="Arial" panose="020B0604020202020204" pitchFamily="34" charset="0"/>
              </a:rPr>
              <a:t>Hệ thống gồm 3 phần chính:</a:t>
            </a:r>
          </a:p>
          <a:p>
            <a:pPr marL="285750" indent="-285750" algn="just">
              <a:buFont typeface="Arial" panose="020B0604020202020204" pitchFamily="34" charset="0"/>
              <a:buChar char="•"/>
            </a:pPr>
            <a:r>
              <a:rPr lang="en-US" sz="2000">
                <a:latin typeface="Arial" panose="020B0604020202020204" pitchFamily="34" charset="0"/>
                <a:cs typeface="Arial" panose="020B0604020202020204" pitchFamily="34" charset="0"/>
              </a:rPr>
              <a:t>Phần cứng (Được chia làm các Node) để thu thập thông số môi trường và điều khiển thiết bị</a:t>
            </a:r>
          </a:p>
          <a:p>
            <a:pPr marL="285750" indent="-285750" algn="just">
              <a:buFont typeface="Arial" panose="020B0604020202020204" pitchFamily="34" charset="0"/>
              <a:buChar char="•"/>
            </a:pPr>
            <a:r>
              <a:rPr lang="en-US" sz="2000">
                <a:latin typeface="Arial" panose="020B0604020202020204" pitchFamily="34" charset="0"/>
                <a:cs typeface="Arial" panose="020B0604020202020204" pitchFamily="34" charset="0"/>
              </a:rPr>
              <a:t>Firebase Realtime Database là nơi lưu trữ và xử lý dữ liệu</a:t>
            </a:r>
          </a:p>
          <a:p>
            <a:pPr marL="285750" indent="-285750" algn="just">
              <a:buFont typeface="Arial" panose="020B0604020202020204" pitchFamily="34" charset="0"/>
              <a:buChar char="•"/>
            </a:pPr>
            <a:r>
              <a:rPr lang="en-US" sz="2000">
                <a:latin typeface="Arial" panose="020B0604020202020204" pitchFamily="34" charset="0"/>
                <a:cs typeface="Arial" panose="020B0604020202020204" pitchFamily="34" charset="0"/>
              </a:rPr>
              <a:t>App theo dõi điều khiển trên điện thoại Androi</a:t>
            </a:r>
          </a:p>
        </p:txBody>
      </p:sp>
      <p:sp>
        <p:nvSpPr>
          <p:cNvPr id="11" name="Rectangle 16">
            <a:extLst>
              <a:ext uri="{FF2B5EF4-FFF2-40B4-BE49-F238E27FC236}">
                <a16:creationId xmlns:a16="http://schemas.microsoft.com/office/drawing/2014/main" id="{87FF2067-F2FB-A774-0B6F-F7FA3BDF8D7E}"/>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Tổng quan</a:t>
            </a:r>
          </a:p>
        </p:txBody>
      </p:sp>
    </p:spTree>
    <p:extLst>
      <p:ext uri="{BB962C8B-B14F-4D97-AF65-F5344CB8AC3E}">
        <p14:creationId xmlns:p14="http://schemas.microsoft.com/office/powerpoint/2010/main" val="2622168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10</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sp>
        <p:nvSpPr>
          <p:cNvPr id="11" name="Rectangle 16">
            <a:extLst>
              <a:ext uri="{FF2B5EF4-FFF2-40B4-BE49-F238E27FC236}">
                <a16:creationId xmlns:a16="http://schemas.microsoft.com/office/drawing/2014/main" id="{87FF2067-F2FB-A774-0B6F-F7FA3BDF8D7E}"/>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Google Firebase</a:t>
            </a:r>
          </a:p>
        </p:txBody>
      </p:sp>
      <p:pic>
        <p:nvPicPr>
          <p:cNvPr id="6" name="Hình ảnh 5" descr="Firebase là gì? Ưu nhược điểm &amp; Các dịch vụ của Firebase">
            <a:extLst>
              <a:ext uri="{FF2B5EF4-FFF2-40B4-BE49-F238E27FC236}">
                <a16:creationId xmlns:a16="http://schemas.microsoft.com/office/drawing/2014/main" id="{B0E3A19D-7291-749A-B706-5AD3067D0748}"/>
              </a:ext>
            </a:extLst>
          </p:cNvPr>
          <p:cNvPicPr>
            <a:picLocks noChangeAspect="1"/>
          </p:cNvPicPr>
          <p:nvPr/>
        </p:nvPicPr>
        <p:blipFill rotWithShape="1">
          <a:blip r:embed="rId3">
            <a:extLst>
              <a:ext uri="{28A0092B-C50C-407E-A947-70E740481C1C}">
                <a14:useLocalDpi xmlns:a14="http://schemas.microsoft.com/office/drawing/2010/main" val="0"/>
              </a:ext>
            </a:extLst>
          </a:blip>
          <a:srcRect l="1096" t="1369" r="1529" b="2972"/>
          <a:stretch/>
        </p:blipFill>
        <p:spPr bwMode="auto">
          <a:xfrm>
            <a:off x="985106" y="1590833"/>
            <a:ext cx="7173787" cy="403193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47236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11</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sp>
        <p:nvSpPr>
          <p:cNvPr id="11" name="Rectangle 16">
            <a:extLst>
              <a:ext uri="{FF2B5EF4-FFF2-40B4-BE49-F238E27FC236}">
                <a16:creationId xmlns:a16="http://schemas.microsoft.com/office/drawing/2014/main" id="{87FF2067-F2FB-A774-0B6F-F7FA3BDF8D7E}"/>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Google Firebase</a:t>
            </a:r>
          </a:p>
        </p:txBody>
      </p:sp>
      <p:pic>
        <p:nvPicPr>
          <p:cNvPr id="4" name="Hình ảnh 3">
            <a:extLst>
              <a:ext uri="{FF2B5EF4-FFF2-40B4-BE49-F238E27FC236}">
                <a16:creationId xmlns:a16="http://schemas.microsoft.com/office/drawing/2014/main" id="{D7D208DF-9375-5D1E-1ACD-4D22C6144C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42" t="16229" r="29384" b="5111"/>
          <a:stretch/>
        </p:blipFill>
        <p:spPr bwMode="auto">
          <a:xfrm>
            <a:off x="1428750" y="1671639"/>
            <a:ext cx="6286499" cy="4216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2259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12</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sp>
        <p:nvSpPr>
          <p:cNvPr id="11" name="Rectangle 16">
            <a:extLst>
              <a:ext uri="{FF2B5EF4-FFF2-40B4-BE49-F238E27FC236}">
                <a16:creationId xmlns:a16="http://schemas.microsoft.com/office/drawing/2014/main" id="{87FF2067-F2FB-A774-0B6F-F7FA3BDF8D7E}"/>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Google Firebase</a:t>
            </a:r>
          </a:p>
        </p:txBody>
      </p:sp>
      <p:pic>
        <p:nvPicPr>
          <p:cNvPr id="5" name="Hình ảnh 4" descr="Ảnh có chứa văn bản&#10;&#10;Mô tả được tạo tự động">
            <a:extLst>
              <a:ext uri="{FF2B5EF4-FFF2-40B4-BE49-F238E27FC236}">
                <a16:creationId xmlns:a16="http://schemas.microsoft.com/office/drawing/2014/main" id="{D3298862-4500-F027-13C9-D8F62EADB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291" r="38651" b="10953"/>
          <a:stretch/>
        </p:blipFill>
        <p:spPr bwMode="auto">
          <a:xfrm>
            <a:off x="1534199" y="1691659"/>
            <a:ext cx="6075601" cy="42765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3474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13</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sp>
        <p:nvSpPr>
          <p:cNvPr id="11" name="Rectangle 16">
            <a:extLst>
              <a:ext uri="{FF2B5EF4-FFF2-40B4-BE49-F238E27FC236}">
                <a16:creationId xmlns:a16="http://schemas.microsoft.com/office/drawing/2014/main" id="{87FF2067-F2FB-A774-0B6F-F7FA3BDF8D7E}"/>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Google Firebase</a:t>
            </a:r>
          </a:p>
        </p:txBody>
      </p:sp>
      <p:pic>
        <p:nvPicPr>
          <p:cNvPr id="4" name="Hình ảnh 3">
            <a:extLst>
              <a:ext uri="{FF2B5EF4-FFF2-40B4-BE49-F238E27FC236}">
                <a16:creationId xmlns:a16="http://schemas.microsoft.com/office/drawing/2014/main" id="{72A3FCBB-1B56-66B6-7CF0-0D4C4F4F23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020" t="12542" r="5718" b="9950"/>
          <a:stretch/>
        </p:blipFill>
        <p:spPr bwMode="auto">
          <a:xfrm>
            <a:off x="1295400" y="1755159"/>
            <a:ext cx="6553200" cy="40667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203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14</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sp>
        <p:nvSpPr>
          <p:cNvPr id="11" name="Rectangle 16">
            <a:extLst>
              <a:ext uri="{FF2B5EF4-FFF2-40B4-BE49-F238E27FC236}">
                <a16:creationId xmlns:a16="http://schemas.microsoft.com/office/drawing/2014/main" id="{87FF2067-F2FB-A774-0B6F-F7FA3BDF8D7E}"/>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Phần cứng</a:t>
            </a:r>
          </a:p>
        </p:txBody>
      </p:sp>
      <p:pic>
        <p:nvPicPr>
          <p:cNvPr id="5" name="Hình ảnh 4">
            <a:extLst>
              <a:ext uri="{FF2B5EF4-FFF2-40B4-BE49-F238E27FC236}">
                <a16:creationId xmlns:a16="http://schemas.microsoft.com/office/drawing/2014/main" id="{27FB5D7F-13A6-9454-9D97-2A66E4F57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573" y="1485370"/>
            <a:ext cx="6985908" cy="4622939"/>
          </a:xfrm>
          <a:prstGeom prst="rect">
            <a:avLst/>
          </a:prstGeom>
        </p:spPr>
      </p:pic>
    </p:spTree>
    <p:extLst>
      <p:ext uri="{BB962C8B-B14F-4D97-AF65-F5344CB8AC3E}">
        <p14:creationId xmlns:p14="http://schemas.microsoft.com/office/powerpoint/2010/main" val="3643694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15</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sp>
        <p:nvSpPr>
          <p:cNvPr id="11" name="Rectangle 16">
            <a:extLst>
              <a:ext uri="{FF2B5EF4-FFF2-40B4-BE49-F238E27FC236}">
                <a16:creationId xmlns:a16="http://schemas.microsoft.com/office/drawing/2014/main" id="{87FF2067-F2FB-A774-0B6F-F7FA3BDF8D7E}"/>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Phần cứng</a:t>
            </a:r>
          </a:p>
        </p:txBody>
      </p:sp>
      <p:pic>
        <p:nvPicPr>
          <p:cNvPr id="6" name="Hình ảnh 5" descr="Ảnh có chứa văn bản, thiết bị điện tử, mạch&#10;&#10;Mô tả được tạo tự động">
            <a:extLst>
              <a:ext uri="{FF2B5EF4-FFF2-40B4-BE49-F238E27FC236}">
                <a16:creationId xmlns:a16="http://schemas.microsoft.com/office/drawing/2014/main" id="{E4803BD1-2D14-8C19-15DC-48F0AA5E6917}"/>
              </a:ext>
            </a:extLst>
          </p:cNvPr>
          <p:cNvPicPr>
            <a:picLocks noChangeAspect="1"/>
          </p:cNvPicPr>
          <p:nvPr/>
        </p:nvPicPr>
        <p:blipFill rotWithShape="1">
          <a:blip r:embed="rId3">
            <a:extLst>
              <a:ext uri="{28A0092B-C50C-407E-A947-70E740481C1C}">
                <a14:useLocalDpi xmlns:a14="http://schemas.microsoft.com/office/drawing/2010/main" val="0"/>
              </a:ext>
            </a:extLst>
          </a:blip>
          <a:srcRect l="17173" t="6158" r="15744" b="4430"/>
          <a:stretch/>
        </p:blipFill>
        <p:spPr>
          <a:xfrm>
            <a:off x="678812" y="2094362"/>
            <a:ext cx="3472873" cy="3329940"/>
          </a:xfrm>
          <a:prstGeom prst="rect">
            <a:avLst/>
          </a:prstGeom>
        </p:spPr>
      </p:pic>
      <p:pic>
        <p:nvPicPr>
          <p:cNvPr id="8" name="Hình ảnh 7" descr="Ảnh có chứa văn bản, thiết bị điện tử, mạch&#10;&#10;Mô tả được tạo tự động">
            <a:extLst>
              <a:ext uri="{FF2B5EF4-FFF2-40B4-BE49-F238E27FC236}">
                <a16:creationId xmlns:a16="http://schemas.microsoft.com/office/drawing/2014/main" id="{EBF17F23-3588-48A6-C988-1D10E8227BFF}"/>
              </a:ext>
            </a:extLst>
          </p:cNvPr>
          <p:cNvPicPr>
            <a:picLocks noChangeAspect="1"/>
          </p:cNvPicPr>
          <p:nvPr/>
        </p:nvPicPr>
        <p:blipFill rotWithShape="1">
          <a:blip r:embed="rId4">
            <a:extLst>
              <a:ext uri="{28A0092B-C50C-407E-A947-70E740481C1C}">
                <a14:useLocalDpi xmlns:a14="http://schemas.microsoft.com/office/drawing/2010/main" val="0"/>
              </a:ext>
            </a:extLst>
          </a:blip>
          <a:srcRect l="12859" t="2215" r="18326" b="2022"/>
          <a:stretch/>
        </p:blipFill>
        <p:spPr>
          <a:xfrm>
            <a:off x="4426356" y="2094362"/>
            <a:ext cx="4038832" cy="3329940"/>
          </a:xfrm>
          <a:prstGeom prst="rect">
            <a:avLst/>
          </a:prstGeom>
        </p:spPr>
      </p:pic>
      <p:sp>
        <p:nvSpPr>
          <p:cNvPr id="4" name="Hộp Văn bản 3">
            <a:extLst>
              <a:ext uri="{FF2B5EF4-FFF2-40B4-BE49-F238E27FC236}">
                <a16:creationId xmlns:a16="http://schemas.microsoft.com/office/drawing/2014/main" id="{35ABF94A-FCFA-7E22-0B7A-3F20FFB57935}"/>
              </a:ext>
            </a:extLst>
          </p:cNvPr>
          <p:cNvSpPr txBox="1"/>
          <p:nvPr/>
        </p:nvSpPr>
        <p:spPr>
          <a:xfrm>
            <a:off x="6473683" y="5424302"/>
            <a:ext cx="7874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2)</a:t>
            </a:r>
          </a:p>
        </p:txBody>
      </p:sp>
      <p:sp>
        <p:nvSpPr>
          <p:cNvPr id="5" name="Hộp Văn bản 4">
            <a:extLst>
              <a:ext uri="{FF2B5EF4-FFF2-40B4-BE49-F238E27FC236}">
                <a16:creationId xmlns:a16="http://schemas.microsoft.com/office/drawing/2014/main" id="{6A0BD069-0D43-7072-DCCC-EAFF5C9A64D2}"/>
              </a:ext>
            </a:extLst>
          </p:cNvPr>
          <p:cNvSpPr txBox="1"/>
          <p:nvPr/>
        </p:nvSpPr>
        <p:spPr>
          <a:xfrm>
            <a:off x="2133600" y="5424302"/>
            <a:ext cx="7874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2787503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16</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sp>
        <p:nvSpPr>
          <p:cNvPr id="11" name="Rectangle 16">
            <a:extLst>
              <a:ext uri="{FF2B5EF4-FFF2-40B4-BE49-F238E27FC236}">
                <a16:creationId xmlns:a16="http://schemas.microsoft.com/office/drawing/2014/main" id="{87FF2067-F2FB-A774-0B6F-F7FA3BDF8D7E}"/>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Phần cứng</a:t>
            </a:r>
          </a:p>
        </p:txBody>
      </p:sp>
      <p:pic>
        <p:nvPicPr>
          <p:cNvPr id="5" name="Hình ảnh 4" descr="Ảnh có chứa thiết bị điện tử, mạch&#10;&#10;Mô tả được tạo tự động">
            <a:extLst>
              <a:ext uri="{FF2B5EF4-FFF2-40B4-BE49-F238E27FC236}">
                <a16:creationId xmlns:a16="http://schemas.microsoft.com/office/drawing/2014/main" id="{87B8D18F-EE6F-1801-543E-2A8D52EF9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71" y="1629330"/>
            <a:ext cx="3070334" cy="4093779"/>
          </a:xfrm>
          <a:prstGeom prst="rect">
            <a:avLst/>
          </a:prstGeom>
        </p:spPr>
      </p:pic>
      <p:pic>
        <p:nvPicPr>
          <p:cNvPr id="9" name="Hình ảnh 8" descr="Ảnh có chứa văn bản&#10;&#10;Mô tả được tạo tự động">
            <a:extLst>
              <a:ext uri="{FF2B5EF4-FFF2-40B4-BE49-F238E27FC236}">
                <a16:creationId xmlns:a16="http://schemas.microsoft.com/office/drawing/2014/main" id="{1F8289F2-70E3-E99A-FC16-57A213C7E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8450" y="1629331"/>
            <a:ext cx="4093779" cy="4093779"/>
          </a:xfrm>
          <a:prstGeom prst="rect">
            <a:avLst/>
          </a:prstGeom>
        </p:spPr>
      </p:pic>
      <p:sp>
        <p:nvSpPr>
          <p:cNvPr id="4" name="Hộp Văn bản 3">
            <a:extLst>
              <a:ext uri="{FF2B5EF4-FFF2-40B4-BE49-F238E27FC236}">
                <a16:creationId xmlns:a16="http://schemas.microsoft.com/office/drawing/2014/main" id="{7230AA25-3980-6DB4-B8E1-F1CFA946B68A}"/>
              </a:ext>
            </a:extLst>
          </p:cNvPr>
          <p:cNvSpPr txBox="1"/>
          <p:nvPr/>
        </p:nvSpPr>
        <p:spPr>
          <a:xfrm>
            <a:off x="2095500" y="5814833"/>
            <a:ext cx="7874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3)</a:t>
            </a:r>
          </a:p>
        </p:txBody>
      </p:sp>
      <p:sp>
        <p:nvSpPr>
          <p:cNvPr id="6" name="Hộp Văn bản 5">
            <a:extLst>
              <a:ext uri="{FF2B5EF4-FFF2-40B4-BE49-F238E27FC236}">
                <a16:creationId xmlns:a16="http://schemas.microsoft.com/office/drawing/2014/main" id="{E2DCB152-2ACC-9136-7BD4-3D8957A71B25}"/>
              </a:ext>
            </a:extLst>
          </p:cNvPr>
          <p:cNvSpPr txBox="1"/>
          <p:nvPr/>
        </p:nvSpPr>
        <p:spPr>
          <a:xfrm>
            <a:off x="6261100" y="5778286"/>
            <a:ext cx="7874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816253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663368" y="2025406"/>
            <a:ext cx="7342482" cy="151884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a:latin typeface="Arial" panose="020B0604020202020204" pitchFamily="34" charset="0"/>
                <a:cs typeface="Arial" panose="020B0604020202020204" pitchFamily="34" charset="0"/>
              </a:rPr>
              <a:t>BÁO CÁO</a:t>
            </a:r>
          </a:p>
          <a:p>
            <a:pPr algn="ctr"/>
            <a:r>
              <a:rPr lang="en-US">
                <a:latin typeface="Arial" panose="020B0604020202020204" pitchFamily="34" charset="0"/>
                <a:cs typeface="Arial" panose="020B0604020202020204" pitchFamily="34" charset="0"/>
              </a:rPr>
              <a:t>ĐỒ ÁN TỐT NGHIỆP</a:t>
            </a:r>
          </a:p>
        </p:txBody>
      </p:sp>
      <p:sp>
        <p:nvSpPr>
          <p:cNvPr id="2" name="Title 6">
            <a:extLst>
              <a:ext uri="{FF2B5EF4-FFF2-40B4-BE49-F238E27FC236}">
                <a16:creationId xmlns:a16="http://schemas.microsoft.com/office/drawing/2014/main" id="{14CC67DB-C7A9-51ED-4A3D-23E619FA055D}"/>
              </a:ext>
            </a:extLst>
          </p:cNvPr>
          <p:cNvSpPr txBox="1">
            <a:spLocks/>
          </p:cNvSpPr>
          <p:nvPr/>
        </p:nvSpPr>
        <p:spPr>
          <a:xfrm>
            <a:off x="989588" y="3973501"/>
            <a:ext cx="7016262" cy="125635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algn="l" rtl="0" eaLnBrk="1" latinLnBrk="0" hangingPunct="1">
              <a:spcBef>
                <a:spcPts val="0"/>
              </a:spcBef>
              <a:spcAft>
                <a:spcPts val="0"/>
              </a:spcAft>
            </a:pPr>
            <a:r>
              <a:rPr lang="en-US" sz="2400" b="0" kern="1200" err="1">
                <a:effectLst/>
                <a:latin typeface="Arial" panose="020B0604020202020204" pitchFamily="34" charset="0"/>
                <a:ea typeface="+mn-ea"/>
                <a:cs typeface="Arial" panose="020B0604020202020204" pitchFamily="34" charset="0"/>
              </a:rPr>
              <a:t>Sinh</a:t>
            </a:r>
            <a:r>
              <a:rPr lang="en-US" sz="2400" b="0" kern="1200">
                <a:effectLst/>
                <a:latin typeface="Arial" panose="020B0604020202020204" pitchFamily="34" charset="0"/>
                <a:ea typeface="+mn-ea"/>
                <a:cs typeface="Arial" panose="020B0604020202020204" pitchFamily="34" charset="0"/>
              </a:rPr>
              <a:t> </a:t>
            </a:r>
            <a:r>
              <a:rPr lang="en-US" sz="2400" b="0" kern="1200" err="1">
                <a:effectLst/>
                <a:latin typeface="Arial" panose="020B0604020202020204" pitchFamily="34" charset="0"/>
                <a:ea typeface="+mn-ea"/>
                <a:cs typeface="Arial" panose="020B0604020202020204" pitchFamily="34" charset="0"/>
              </a:rPr>
              <a:t>viên</a:t>
            </a:r>
            <a:r>
              <a:rPr lang="en-US" sz="2400" b="0" kern="1200">
                <a:effectLst/>
                <a:latin typeface="Arial" panose="020B0604020202020204" pitchFamily="34" charset="0"/>
                <a:ea typeface="+mn-ea"/>
                <a:cs typeface="Arial" panose="020B0604020202020204" pitchFamily="34" charset="0"/>
              </a:rPr>
              <a:t>: Dương Khắc Sơn  20172795</a:t>
            </a:r>
            <a:endParaRPr lang="en-US" sz="2400">
              <a:effectLst/>
              <a:latin typeface="Arial" panose="020B0604020202020204" pitchFamily="34" charset="0"/>
              <a:cs typeface="Arial" panose="020B0604020202020204" pitchFamily="34" charset="0"/>
            </a:endParaRPr>
          </a:p>
          <a:p>
            <a:pPr marL="0" algn="l" rtl="0" eaLnBrk="1" latinLnBrk="0" hangingPunct="1">
              <a:spcBef>
                <a:spcPts val="0"/>
              </a:spcBef>
              <a:spcAft>
                <a:spcPts val="0"/>
              </a:spcAft>
            </a:pPr>
            <a:r>
              <a:rPr lang="en-US" sz="2400" b="0" kern="1200">
                <a:effectLst/>
                <a:latin typeface="Arial" panose="020B0604020202020204" pitchFamily="34" charset="0"/>
                <a:ea typeface="+mn-ea"/>
                <a:cs typeface="Arial" panose="020B0604020202020204" pitchFamily="34" charset="0"/>
              </a:rPr>
              <a:t>GVHD:      TS. </a:t>
            </a:r>
            <a:r>
              <a:rPr lang="en-US" sz="2400" b="0" kern="1200" err="1">
                <a:effectLst/>
                <a:latin typeface="Arial" panose="020B0604020202020204" pitchFamily="34" charset="0"/>
                <a:ea typeface="+mn-ea"/>
                <a:cs typeface="Arial" panose="020B0604020202020204" pitchFamily="34" charset="0"/>
              </a:rPr>
              <a:t>Nguyễn</a:t>
            </a:r>
            <a:r>
              <a:rPr lang="en-US" sz="2400" b="0" kern="1200">
                <a:effectLst/>
                <a:latin typeface="Arial" panose="020B0604020202020204" pitchFamily="34" charset="0"/>
                <a:ea typeface="+mn-ea"/>
                <a:cs typeface="Arial" panose="020B0604020202020204" pitchFamily="34" charset="0"/>
              </a:rPr>
              <a:t> </a:t>
            </a:r>
            <a:r>
              <a:rPr lang="en-US" sz="2400" b="0" kern="1200" err="1">
                <a:effectLst/>
                <a:latin typeface="Arial" panose="020B0604020202020204" pitchFamily="34" charset="0"/>
                <a:ea typeface="+mn-ea"/>
                <a:cs typeface="Arial" panose="020B0604020202020204" pitchFamily="34" charset="0"/>
              </a:rPr>
              <a:t>Quốc</a:t>
            </a:r>
            <a:r>
              <a:rPr lang="en-US" sz="2400" b="0" kern="1200">
                <a:effectLst/>
                <a:latin typeface="Arial" panose="020B0604020202020204" pitchFamily="34" charset="0"/>
                <a:ea typeface="+mn-ea"/>
                <a:cs typeface="Arial" panose="020B0604020202020204" pitchFamily="34" charset="0"/>
              </a:rPr>
              <a:t> </a:t>
            </a:r>
            <a:r>
              <a:rPr lang="en-US" sz="2400" b="0" kern="1200" err="1">
                <a:effectLst/>
                <a:latin typeface="Arial" panose="020B0604020202020204" pitchFamily="34" charset="0"/>
                <a:ea typeface="+mn-ea"/>
                <a:cs typeface="Arial" panose="020B0604020202020204" pitchFamily="34" charset="0"/>
              </a:rPr>
              <a:t>Khương</a:t>
            </a:r>
            <a:endParaRPr lang="en-US" sz="240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17</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pic>
        <p:nvPicPr>
          <p:cNvPr id="12" name="Hình ảnh 11">
            <a:extLst>
              <a:ext uri="{FF2B5EF4-FFF2-40B4-BE49-F238E27FC236}">
                <a16:creationId xmlns:a16="http://schemas.microsoft.com/office/drawing/2014/main" id="{77D1DE12-FF5A-23F0-D460-9DD30EDDB801}"/>
              </a:ext>
            </a:extLst>
          </p:cNvPr>
          <p:cNvPicPr>
            <a:picLocks noChangeAspect="1"/>
          </p:cNvPicPr>
          <p:nvPr/>
        </p:nvPicPr>
        <p:blipFill rotWithShape="1">
          <a:blip r:embed="rId3">
            <a:extLst>
              <a:ext uri="{28A0092B-C50C-407E-A947-70E740481C1C}">
                <a14:useLocalDpi xmlns:a14="http://schemas.microsoft.com/office/drawing/2010/main" val="0"/>
              </a:ext>
            </a:extLst>
          </a:blip>
          <a:srcRect t="3049"/>
          <a:stretch/>
        </p:blipFill>
        <p:spPr>
          <a:xfrm>
            <a:off x="889034" y="1620519"/>
            <a:ext cx="2057400" cy="4100169"/>
          </a:xfrm>
          <a:prstGeom prst="rect">
            <a:avLst/>
          </a:prstGeom>
        </p:spPr>
      </p:pic>
      <p:pic>
        <p:nvPicPr>
          <p:cNvPr id="13" name="Hình ảnh 12" descr="Ảnh có chứa văn bản&#10;&#10;Mô tả được tạo tự động">
            <a:extLst>
              <a:ext uri="{FF2B5EF4-FFF2-40B4-BE49-F238E27FC236}">
                <a16:creationId xmlns:a16="http://schemas.microsoft.com/office/drawing/2014/main" id="{C1D7AEC5-DFA5-EA8A-67C8-D082041C88B9}"/>
              </a:ext>
            </a:extLst>
          </p:cNvPr>
          <p:cNvPicPr>
            <a:picLocks noChangeAspect="1"/>
          </p:cNvPicPr>
          <p:nvPr/>
        </p:nvPicPr>
        <p:blipFill rotWithShape="1">
          <a:blip r:embed="rId4">
            <a:extLst>
              <a:ext uri="{28A0092B-C50C-407E-A947-70E740481C1C}">
                <a14:useLocalDpi xmlns:a14="http://schemas.microsoft.com/office/drawing/2010/main" val="0"/>
              </a:ext>
            </a:extLst>
          </a:blip>
          <a:srcRect t="3049"/>
          <a:stretch/>
        </p:blipFill>
        <p:spPr>
          <a:xfrm>
            <a:off x="3543300" y="1620519"/>
            <a:ext cx="2057400" cy="4100170"/>
          </a:xfrm>
          <a:prstGeom prst="rect">
            <a:avLst/>
          </a:prstGeom>
        </p:spPr>
      </p:pic>
      <p:pic>
        <p:nvPicPr>
          <p:cNvPr id="15" name="Hình ảnh 14">
            <a:extLst>
              <a:ext uri="{FF2B5EF4-FFF2-40B4-BE49-F238E27FC236}">
                <a16:creationId xmlns:a16="http://schemas.microsoft.com/office/drawing/2014/main" id="{3CCC3A30-1B14-F9C7-1290-E351888957D9}"/>
              </a:ext>
            </a:extLst>
          </p:cNvPr>
          <p:cNvPicPr>
            <a:picLocks noChangeAspect="1"/>
          </p:cNvPicPr>
          <p:nvPr/>
        </p:nvPicPr>
        <p:blipFill rotWithShape="1">
          <a:blip r:embed="rId5">
            <a:extLst>
              <a:ext uri="{28A0092B-C50C-407E-A947-70E740481C1C}">
                <a14:useLocalDpi xmlns:a14="http://schemas.microsoft.com/office/drawing/2010/main" val="0"/>
              </a:ext>
            </a:extLst>
          </a:blip>
          <a:srcRect t="3121"/>
          <a:stretch/>
        </p:blipFill>
        <p:spPr>
          <a:xfrm>
            <a:off x="6197566" y="1620519"/>
            <a:ext cx="2057400" cy="4100170"/>
          </a:xfrm>
          <a:prstGeom prst="rect">
            <a:avLst/>
          </a:prstGeom>
        </p:spPr>
      </p:pic>
      <p:sp>
        <p:nvSpPr>
          <p:cNvPr id="5" name="Hộp Văn bản 4">
            <a:extLst>
              <a:ext uri="{FF2B5EF4-FFF2-40B4-BE49-F238E27FC236}">
                <a16:creationId xmlns:a16="http://schemas.microsoft.com/office/drawing/2014/main" id="{3E854FF0-9F11-B32F-4C55-A3DF689C4B73}"/>
              </a:ext>
            </a:extLst>
          </p:cNvPr>
          <p:cNvSpPr txBox="1"/>
          <p:nvPr/>
        </p:nvSpPr>
        <p:spPr>
          <a:xfrm>
            <a:off x="1852386" y="5721197"/>
            <a:ext cx="520700" cy="369332"/>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rPr>
              <a:t>5)</a:t>
            </a:r>
          </a:p>
        </p:txBody>
      </p:sp>
      <p:sp>
        <p:nvSpPr>
          <p:cNvPr id="6" name="Hộp Văn bản 5">
            <a:extLst>
              <a:ext uri="{FF2B5EF4-FFF2-40B4-BE49-F238E27FC236}">
                <a16:creationId xmlns:a16="http://schemas.microsoft.com/office/drawing/2014/main" id="{46FCCF43-29EA-A7E0-79F3-6E1CCD561A93}"/>
              </a:ext>
            </a:extLst>
          </p:cNvPr>
          <p:cNvSpPr txBox="1"/>
          <p:nvPr/>
        </p:nvSpPr>
        <p:spPr>
          <a:xfrm>
            <a:off x="4476750" y="5720688"/>
            <a:ext cx="520700" cy="369332"/>
          </a:xfrm>
          <a:prstGeom prst="rect">
            <a:avLst/>
          </a:prstGeom>
          <a:noFill/>
        </p:spPr>
        <p:txBody>
          <a:bodyPr wrap="square">
            <a:spAutoFit/>
          </a:bodyPr>
          <a:lstStyle/>
          <a:p>
            <a:r>
              <a:rPr lang="en-US">
                <a:latin typeface="Times New Roman" panose="02020603050405020304" pitchFamily="18" charset="0"/>
                <a:ea typeface="Calibri" panose="020F0502020204030204" pitchFamily="34" charset="0"/>
              </a:rPr>
              <a:t>6</a:t>
            </a:r>
            <a:r>
              <a:rPr lang="en-US" sz="1800">
                <a:effectLst/>
                <a:latin typeface="Times New Roman" panose="02020603050405020304" pitchFamily="18" charset="0"/>
                <a:ea typeface="Calibri" panose="020F0502020204030204" pitchFamily="34" charset="0"/>
              </a:rPr>
              <a:t>)</a:t>
            </a:r>
          </a:p>
        </p:txBody>
      </p:sp>
      <p:sp>
        <p:nvSpPr>
          <p:cNvPr id="7" name="Hộp Văn bản 6">
            <a:extLst>
              <a:ext uri="{FF2B5EF4-FFF2-40B4-BE49-F238E27FC236}">
                <a16:creationId xmlns:a16="http://schemas.microsoft.com/office/drawing/2014/main" id="{51097B36-E27C-7CAF-45F8-FD2BF41518B6}"/>
              </a:ext>
            </a:extLst>
          </p:cNvPr>
          <p:cNvSpPr txBox="1"/>
          <p:nvPr/>
        </p:nvSpPr>
        <p:spPr>
          <a:xfrm>
            <a:off x="7101114" y="5727408"/>
            <a:ext cx="520700" cy="369332"/>
          </a:xfrm>
          <a:prstGeom prst="rect">
            <a:avLst/>
          </a:prstGeom>
          <a:noFill/>
        </p:spPr>
        <p:txBody>
          <a:bodyPr wrap="square">
            <a:spAutoFit/>
          </a:bodyPr>
          <a:lstStyle/>
          <a:p>
            <a:r>
              <a:rPr lang="en-US">
                <a:latin typeface="Times New Roman" panose="02020603050405020304" pitchFamily="18" charset="0"/>
                <a:ea typeface="Calibri" panose="020F0502020204030204" pitchFamily="34" charset="0"/>
              </a:rPr>
              <a:t>7</a:t>
            </a:r>
            <a:r>
              <a:rPr lang="en-US" sz="1800">
                <a:effectLst/>
                <a:latin typeface="Times New Roman" panose="02020603050405020304" pitchFamily="18" charset="0"/>
                <a:ea typeface="Calibri" panose="020F0502020204030204" pitchFamily="34" charset="0"/>
              </a:rPr>
              <a:t>)</a:t>
            </a:r>
          </a:p>
        </p:txBody>
      </p:sp>
      <p:sp>
        <p:nvSpPr>
          <p:cNvPr id="8" name="Rectangle 16">
            <a:extLst>
              <a:ext uri="{FF2B5EF4-FFF2-40B4-BE49-F238E27FC236}">
                <a16:creationId xmlns:a16="http://schemas.microsoft.com/office/drawing/2014/main" id="{04E7C290-CA4B-C866-148B-93FA7BA6E431}"/>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Mobile app</a:t>
            </a:r>
          </a:p>
        </p:txBody>
      </p:sp>
    </p:spTree>
    <p:extLst>
      <p:ext uri="{BB962C8B-B14F-4D97-AF65-F5344CB8AC3E}">
        <p14:creationId xmlns:p14="http://schemas.microsoft.com/office/powerpoint/2010/main" val="600539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18</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pic>
        <p:nvPicPr>
          <p:cNvPr id="7" name="Hình ảnh 6">
            <a:extLst>
              <a:ext uri="{FF2B5EF4-FFF2-40B4-BE49-F238E27FC236}">
                <a16:creationId xmlns:a16="http://schemas.microsoft.com/office/drawing/2014/main" id="{0B2FEC2D-5A57-FF7E-921B-11C81D2AA325}"/>
              </a:ext>
            </a:extLst>
          </p:cNvPr>
          <p:cNvPicPr>
            <a:picLocks noChangeAspect="1"/>
          </p:cNvPicPr>
          <p:nvPr/>
        </p:nvPicPr>
        <p:blipFill rotWithShape="1">
          <a:blip r:embed="rId3">
            <a:extLst>
              <a:ext uri="{28A0092B-C50C-407E-A947-70E740481C1C}">
                <a14:useLocalDpi xmlns:a14="http://schemas.microsoft.com/office/drawing/2010/main" val="0"/>
              </a:ext>
            </a:extLst>
          </a:blip>
          <a:srcRect t="2809"/>
          <a:stretch/>
        </p:blipFill>
        <p:spPr>
          <a:xfrm>
            <a:off x="875082" y="1635760"/>
            <a:ext cx="2057400" cy="4110328"/>
          </a:xfrm>
          <a:prstGeom prst="rect">
            <a:avLst/>
          </a:prstGeom>
        </p:spPr>
      </p:pic>
      <p:pic>
        <p:nvPicPr>
          <p:cNvPr id="10" name="Hình ảnh 9">
            <a:extLst>
              <a:ext uri="{FF2B5EF4-FFF2-40B4-BE49-F238E27FC236}">
                <a16:creationId xmlns:a16="http://schemas.microsoft.com/office/drawing/2014/main" id="{109DD897-F70A-5762-16D3-D36548AC4608}"/>
              </a:ext>
            </a:extLst>
          </p:cNvPr>
          <p:cNvPicPr>
            <a:picLocks noChangeAspect="1"/>
          </p:cNvPicPr>
          <p:nvPr/>
        </p:nvPicPr>
        <p:blipFill rotWithShape="1">
          <a:blip r:embed="rId4">
            <a:extLst>
              <a:ext uri="{28A0092B-C50C-407E-A947-70E740481C1C}">
                <a14:useLocalDpi xmlns:a14="http://schemas.microsoft.com/office/drawing/2010/main" val="0"/>
              </a:ext>
            </a:extLst>
          </a:blip>
          <a:srcRect t="2809"/>
          <a:stretch/>
        </p:blipFill>
        <p:spPr>
          <a:xfrm>
            <a:off x="6211517" y="1635757"/>
            <a:ext cx="2057399" cy="4110328"/>
          </a:xfrm>
          <a:prstGeom prst="rect">
            <a:avLst/>
          </a:prstGeom>
        </p:spPr>
      </p:pic>
      <p:pic>
        <p:nvPicPr>
          <p:cNvPr id="14" name="Hình ảnh 13" descr="Ảnh có chứa văn bản&#10;&#10;Mô tả được tạo tự động">
            <a:extLst>
              <a:ext uri="{FF2B5EF4-FFF2-40B4-BE49-F238E27FC236}">
                <a16:creationId xmlns:a16="http://schemas.microsoft.com/office/drawing/2014/main" id="{77D53891-6856-4510-36D9-450E71C9320C}"/>
              </a:ext>
            </a:extLst>
          </p:cNvPr>
          <p:cNvPicPr>
            <a:picLocks noChangeAspect="1"/>
          </p:cNvPicPr>
          <p:nvPr/>
        </p:nvPicPr>
        <p:blipFill rotWithShape="1">
          <a:blip r:embed="rId5">
            <a:extLst>
              <a:ext uri="{28A0092B-C50C-407E-A947-70E740481C1C}">
                <a14:useLocalDpi xmlns:a14="http://schemas.microsoft.com/office/drawing/2010/main" val="0"/>
              </a:ext>
            </a:extLst>
          </a:blip>
          <a:srcRect t="2809"/>
          <a:stretch/>
        </p:blipFill>
        <p:spPr>
          <a:xfrm>
            <a:off x="3543300" y="1635757"/>
            <a:ext cx="2057399" cy="4110328"/>
          </a:xfrm>
          <a:prstGeom prst="rect">
            <a:avLst/>
          </a:prstGeom>
        </p:spPr>
      </p:pic>
      <p:sp>
        <p:nvSpPr>
          <p:cNvPr id="4" name="Hộp Văn bản 3">
            <a:extLst>
              <a:ext uri="{FF2B5EF4-FFF2-40B4-BE49-F238E27FC236}">
                <a16:creationId xmlns:a16="http://schemas.microsoft.com/office/drawing/2014/main" id="{4EF3B925-1BB4-7D31-A5B4-D31BFADD81BB}"/>
              </a:ext>
            </a:extLst>
          </p:cNvPr>
          <p:cNvSpPr txBox="1"/>
          <p:nvPr/>
        </p:nvSpPr>
        <p:spPr>
          <a:xfrm>
            <a:off x="1785855" y="5746085"/>
            <a:ext cx="520700" cy="369332"/>
          </a:xfrm>
          <a:prstGeom prst="rect">
            <a:avLst/>
          </a:prstGeom>
          <a:noFill/>
        </p:spPr>
        <p:txBody>
          <a:bodyPr wrap="square">
            <a:spAutoFit/>
          </a:bodyPr>
          <a:lstStyle/>
          <a:p>
            <a:r>
              <a:rPr lang="en-US">
                <a:latin typeface="Times New Roman" panose="02020603050405020304" pitchFamily="18" charset="0"/>
                <a:ea typeface="Calibri" panose="020F0502020204030204" pitchFamily="34" charset="0"/>
              </a:rPr>
              <a:t>8</a:t>
            </a:r>
            <a:r>
              <a:rPr lang="en-US" sz="1800">
                <a:effectLst/>
                <a:latin typeface="Times New Roman" panose="02020603050405020304" pitchFamily="18" charset="0"/>
                <a:ea typeface="Calibri" panose="020F0502020204030204" pitchFamily="34" charset="0"/>
              </a:rPr>
              <a:t>)</a:t>
            </a:r>
          </a:p>
        </p:txBody>
      </p:sp>
      <p:sp>
        <p:nvSpPr>
          <p:cNvPr id="5" name="Hộp Văn bản 4">
            <a:extLst>
              <a:ext uri="{FF2B5EF4-FFF2-40B4-BE49-F238E27FC236}">
                <a16:creationId xmlns:a16="http://schemas.microsoft.com/office/drawing/2014/main" id="{ACBC3A41-6939-677D-1E2C-62E9581298BF}"/>
              </a:ext>
            </a:extLst>
          </p:cNvPr>
          <p:cNvSpPr txBox="1"/>
          <p:nvPr/>
        </p:nvSpPr>
        <p:spPr>
          <a:xfrm>
            <a:off x="4364263" y="5746085"/>
            <a:ext cx="520700" cy="369332"/>
          </a:xfrm>
          <a:prstGeom prst="rect">
            <a:avLst/>
          </a:prstGeom>
          <a:noFill/>
        </p:spPr>
        <p:txBody>
          <a:bodyPr wrap="square">
            <a:spAutoFit/>
          </a:bodyPr>
          <a:lstStyle/>
          <a:p>
            <a:r>
              <a:rPr lang="en-US">
                <a:latin typeface="Times New Roman" panose="02020603050405020304" pitchFamily="18" charset="0"/>
                <a:ea typeface="Calibri" panose="020F0502020204030204" pitchFamily="34" charset="0"/>
              </a:rPr>
              <a:t>9</a:t>
            </a:r>
            <a:r>
              <a:rPr lang="en-US" sz="1800">
                <a:effectLst/>
                <a:latin typeface="Times New Roman" panose="02020603050405020304" pitchFamily="18" charset="0"/>
                <a:ea typeface="Calibri" panose="020F0502020204030204" pitchFamily="34" charset="0"/>
              </a:rPr>
              <a:t>)</a:t>
            </a:r>
          </a:p>
        </p:txBody>
      </p:sp>
      <p:sp>
        <p:nvSpPr>
          <p:cNvPr id="6" name="Hộp Văn bản 5">
            <a:extLst>
              <a:ext uri="{FF2B5EF4-FFF2-40B4-BE49-F238E27FC236}">
                <a16:creationId xmlns:a16="http://schemas.microsoft.com/office/drawing/2014/main" id="{2B9BA8F0-2026-5F3E-3650-DF0DE988A54C}"/>
              </a:ext>
            </a:extLst>
          </p:cNvPr>
          <p:cNvSpPr txBox="1"/>
          <p:nvPr/>
        </p:nvSpPr>
        <p:spPr>
          <a:xfrm>
            <a:off x="7205889" y="5746085"/>
            <a:ext cx="520700" cy="369332"/>
          </a:xfrm>
          <a:prstGeom prst="rect">
            <a:avLst/>
          </a:prstGeom>
          <a:noFill/>
        </p:spPr>
        <p:txBody>
          <a:bodyPr wrap="square">
            <a:spAutoFit/>
          </a:bodyPr>
          <a:lstStyle/>
          <a:p>
            <a:r>
              <a:rPr lang="en-US">
                <a:latin typeface="Times New Roman" panose="02020603050405020304" pitchFamily="18" charset="0"/>
                <a:ea typeface="Calibri" panose="020F0502020204030204" pitchFamily="34" charset="0"/>
              </a:rPr>
              <a:t>10</a:t>
            </a:r>
            <a:r>
              <a:rPr lang="en-US" sz="1800">
                <a:effectLst/>
                <a:latin typeface="Times New Roman" panose="02020603050405020304" pitchFamily="18" charset="0"/>
                <a:ea typeface="Calibri" panose="020F0502020204030204" pitchFamily="34" charset="0"/>
              </a:rPr>
              <a:t>)</a:t>
            </a:r>
          </a:p>
        </p:txBody>
      </p:sp>
      <p:sp>
        <p:nvSpPr>
          <p:cNvPr id="8" name="Rectangle 16">
            <a:extLst>
              <a:ext uri="{FF2B5EF4-FFF2-40B4-BE49-F238E27FC236}">
                <a16:creationId xmlns:a16="http://schemas.microsoft.com/office/drawing/2014/main" id="{84BE683C-3C40-E2EB-705E-9DA77131371C}"/>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Mobile app</a:t>
            </a:r>
          </a:p>
        </p:txBody>
      </p:sp>
    </p:spTree>
    <p:extLst>
      <p:ext uri="{BB962C8B-B14F-4D97-AF65-F5344CB8AC3E}">
        <p14:creationId xmlns:p14="http://schemas.microsoft.com/office/powerpoint/2010/main" val="3616134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19</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pic>
        <p:nvPicPr>
          <p:cNvPr id="5" name="Hình ảnh 4">
            <a:extLst>
              <a:ext uri="{FF2B5EF4-FFF2-40B4-BE49-F238E27FC236}">
                <a16:creationId xmlns:a16="http://schemas.microsoft.com/office/drawing/2014/main" id="{5ADA2640-7222-C383-D29D-94795BC0677D}"/>
              </a:ext>
            </a:extLst>
          </p:cNvPr>
          <p:cNvPicPr>
            <a:picLocks noChangeAspect="1"/>
          </p:cNvPicPr>
          <p:nvPr/>
        </p:nvPicPr>
        <p:blipFill rotWithShape="1">
          <a:blip r:embed="rId3">
            <a:extLst>
              <a:ext uri="{28A0092B-C50C-407E-A947-70E740481C1C}">
                <a14:useLocalDpi xmlns:a14="http://schemas.microsoft.com/office/drawing/2010/main" val="0"/>
              </a:ext>
            </a:extLst>
          </a:blip>
          <a:srcRect t="3156"/>
          <a:stretch/>
        </p:blipFill>
        <p:spPr>
          <a:xfrm>
            <a:off x="860716" y="1694982"/>
            <a:ext cx="2057400" cy="4095638"/>
          </a:xfrm>
          <a:prstGeom prst="rect">
            <a:avLst/>
          </a:prstGeom>
        </p:spPr>
      </p:pic>
      <p:pic>
        <p:nvPicPr>
          <p:cNvPr id="8" name="Hình ảnh 7">
            <a:extLst>
              <a:ext uri="{FF2B5EF4-FFF2-40B4-BE49-F238E27FC236}">
                <a16:creationId xmlns:a16="http://schemas.microsoft.com/office/drawing/2014/main" id="{9A60C8E1-2A47-BE8F-C9A4-6D48BAE39233}"/>
              </a:ext>
            </a:extLst>
          </p:cNvPr>
          <p:cNvPicPr>
            <a:picLocks noChangeAspect="1"/>
          </p:cNvPicPr>
          <p:nvPr/>
        </p:nvPicPr>
        <p:blipFill rotWithShape="1">
          <a:blip r:embed="rId4">
            <a:extLst>
              <a:ext uri="{28A0092B-C50C-407E-A947-70E740481C1C}">
                <a14:useLocalDpi xmlns:a14="http://schemas.microsoft.com/office/drawing/2010/main" val="0"/>
              </a:ext>
            </a:extLst>
          </a:blip>
          <a:srcRect t="3156"/>
          <a:stretch/>
        </p:blipFill>
        <p:spPr>
          <a:xfrm>
            <a:off x="6225884" y="1694982"/>
            <a:ext cx="2057400" cy="4095638"/>
          </a:xfrm>
          <a:prstGeom prst="rect">
            <a:avLst/>
          </a:prstGeom>
        </p:spPr>
      </p:pic>
      <p:pic>
        <p:nvPicPr>
          <p:cNvPr id="12" name="Hình ảnh 11" descr="Ảnh có chứa văn bản&#10;&#10;Mô tả được tạo tự động">
            <a:extLst>
              <a:ext uri="{FF2B5EF4-FFF2-40B4-BE49-F238E27FC236}">
                <a16:creationId xmlns:a16="http://schemas.microsoft.com/office/drawing/2014/main" id="{2F1EA3A3-2149-15BA-5DA3-B929414776A4}"/>
              </a:ext>
            </a:extLst>
          </p:cNvPr>
          <p:cNvPicPr>
            <a:picLocks noChangeAspect="1"/>
          </p:cNvPicPr>
          <p:nvPr/>
        </p:nvPicPr>
        <p:blipFill rotWithShape="1">
          <a:blip r:embed="rId5">
            <a:extLst>
              <a:ext uri="{28A0092B-C50C-407E-A947-70E740481C1C}">
                <a14:useLocalDpi xmlns:a14="http://schemas.microsoft.com/office/drawing/2010/main" val="0"/>
              </a:ext>
            </a:extLst>
          </a:blip>
          <a:srcRect t="3156"/>
          <a:stretch/>
        </p:blipFill>
        <p:spPr>
          <a:xfrm>
            <a:off x="3543300" y="1694982"/>
            <a:ext cx="2057400" cy="4095638"/>
          </a:xfrm>
          <a:prstGeom prst="rect">
            <a:avLst/>
          </a:prstGeom>
        </p:spPr>
      </p:pic>
      <p:sp>
        <p:nvSpPr>
          <p:cNvPr id="4" name="Hộp Văn bản 3">
            <a:extLst>
              <a:ext uri="{FF2B5EF4-FFF2-40B4-BE49-F238E27FC236}">
                <a16:creationId xmlns:a16="http://schemas.microsoft.com/office/drawing/2014/main" id="{436C6FA7-BFFB-D496-FC02-E71258C2B94B}"/>
              </a:ext>
            </a:extLst>
          </p:cNvPr>
          <p:cNvSpPr txBox="1"/>
          <p:nvPr/>
        </p:nvSpPr>
        <p:spPr>
          <a:xfrm>
            <a:off x="1727883" y="5754530"/>
            <a:ext cx="520700" cy="369332"/>
          </a:xfrm>
          <a:prstGeom prst="rect">
            <a:avLst/>
          </a:prstGeom>
          <a:noFill/>
        </p:spPr>
        <p:txBody>
          <a:bodyPr wrap="square">
            <a:spAutoFit/>
          </a:bodyPr>
          <a:lstStyle/>
          <a:p>
            <a:r>
              <a:rPr lang="en-US">
                <a:latin typeface="Times New Roman" panose="02020603050405020304" pitchFamily="18" charset="0"/>
                <a:ea typeface="Calibri" panose="020F0502020204030204" pitchFamily="34" charset="0"/>
              </a:rPr>
              <a:t>11</a:t>
            </a:r>
            <a:r>
              <a:rPr lang="en-US" sz="1800">
                <a:effectLst/>
                <a:latin typeface="Times New Roman" panose="02020603050405020304" pitchFamily="18" charset="0"/>
                <a:ea typeface="Calibri" panose="020F0502020204030204" pitchFamily="34" charset="0"/>
              </a:rPr>
              <a:t>)</a:t>
            </a:r>
          </a:p>
        </p:txBody>
      </p:sp>
      <p:sp>
        <p:nvSpPr>
          <p:cNvPr id="6" name="Hộp Văn bản 5">
            <a:extLst>
              <a:ext uri="{FF2B5EF4-FFF2-40B4-BE49-F238E27FC236}">
                <a16:creationId xmlns:a16="http://schemas.microsoft.com/office/drawing/2014/main" id="{5FF56740-9AB5-53DA-4884-E58A3F8CB4BF}"/>
              </a:ext>
            </a:extLst>
          </p:cNvPr>
          <p:cNvSpPr txBox="1"/>
          <p:nvPr/>
        </p:nvSpPr>
        <p:spPr>
          <a:xfrm>
            <a:off x="4311650" y="5811874"/>
            <a:ext cx="520700" cy="369332"/>
          </a:xfrm>
          <a:prstGeom prst="rect">
            <a:avLst/>
          </a:prstGeom>
          <a:noFill/>
        </p:spPr>
        <p:txBody>
          <a:bodyPr wrap="square">
            <a:spAutoFit/>
          </a:bodyPr>
          <a:lstStyle/>
          <a:p>
            <a:r>
              <a:rPr lang="en-US">
                <a:latin typeface="Times New Roman" panose="02020603050405020304" pitchFamily="18" charset="0"/>
                <a:ea typeface="Calibri" panose="020F0502020204030204" pitchFamily="34" charset="0"/>
              </a:rPr>
              <a:t>12</a:t>
            </a:r>
            <a:r>
              <a:rPr lang="en-US" sz="1800">
                <a:effectLst/>
                <a:latin typeface="Times New Roman" panose="02020603050405020304" pitchFamily="18" charset="0"/>
                <a:ea typeface="Calibri" panose="020F0502020204030204" pitchFamily="34" charset="0"/>
              </a:rPr>
              <a:t>)</a:t>
            </a:r>
          </a:p>
        </p:txBody>
      </p:sp>
      <p:sp>
        <p:nvSpPr>
          <p:cNvPr id="7" name="Hộp Văn bản 6">
            <a:extLst>
              <a:ext uri="{FF2B5EF4-FFF2-40B4-BE49-F238E27FC236}">
                <a16:creationId xmlns:a16="http://schemas.microsoft.com/office/drawing/2014/main" id="{5BD074BD-A0E2-8793-2331-28D707A22850}"/>
              </a:ext>
            </a:extLst>
          </p:cNvPr>
          <p:cNvSpPr txBox="1"/>
          <p:nvPr/>
        </p:nvSpPr>
        <p:spPr>
          <a:xfrm>
            <a:off x="6994234" y="5811874"/>
            <a:ext cx="520700" cy="369332"/>
          </a:xfrm>
          <a:prstGeom prst="rect">
            <a:avLst/>
          </a:prstGeom>
          <a:noFill/>
        </p:spPr>
        <p:txBody>
          <a:bodyPr wrap="square">
            <a:spAutoFit/>
          </a:bodyPr>
          <a:lstStyle/>
          <a:p>
            <a:r>
              <a:rPr lang="en-US">
                <a:latin typeface="Times New Roman" panose="02020603050405020304" pitchFamily="18" charset="0"/>
                <a:ea typeface="Calibri" panose="020F0502020204030204" pitchFamily="34" charset="0"/>
              </a:rPr>
              <a:t>13</a:t>
            </a:r>
            <a:r>
              <a:rPr lang="en-US" sz="1800">
                <a:effectLst/>
                <a:latin typeface="Times New Roman" panose="02020603050405020304" pitchFamily="18" charset="0"/>
                <a:ea typeface="Calibri" panose="020F0502020204030204" pitchFamily="34" charset="0"/>
              </a:rPr>
              <a:t>)</a:t>
            </a:r>
          </a:p>
        </p:txBody>
      </p:sp>
      <p:sp>
        <p:nvSpPr>
          <p:cNvPr id="9" name="Rectangle 16">
            <a:extLst>
              <a:ext uri="{FF2B5EF4-FFF2-40B4-BE49-F238E27FC236}">
                <a16:creationId xmlns:a16="http://schemas.microsoft.com/office/drawing/2014/main" id="{C4E3BA6F-0D80-E957-3B79-332CEE65EFD2}"/>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Mobile app</a:t>
            </a:r>
          </a:p>
        </p:txBody>
      </p:sp>
    </p:spTree>
    <p:extLst>
      <p:ext uri="{BB962C8B-B14F-4D97-AF65-F5344CB8AC3E}">
        <p14:creationId xmlns:p14="http://schemas.microsoft.com/office/powerpoint/2010/main" val="3883431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20</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02. CHI TIẾT HỆ THỐNG</a:t>
            </a:r>
          </a:p>
        </p:txBody>
      </p:sp>
      <p:sp>
        <p:nvSpPr>
          <p:cNvPr id="11" name="Rectangle 16">
            <a:extLst>
              <a:ext uri="{FF2B5EF4-FFF2-40B4-BE49-F238E27FC236}">
                <a16:creationId xmlns:a16="http://schemas.microsoft.com/office/drawing/2014/main" id="{87FF2067-F2FB-A774-0B6F-F7FA3BDF8D7E}"/>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Mobile app</a:t>
            </a:r>
          </a:p>
        </p:txBody>
      </p:sp>
      <p:pic>
        <p:nvPicPr>
          <p:cNvPr id="6" name="Hình ảnh 5">
            <a:extLst>
              <a:ext uri="{FF2B5EF4-FFF2-40B4-BE49-F238E27FC236}">
                <a16:creationId xmlns:a16="http://schemas.microsoft.com/office/drawing/2014/main" id="{D138A9E0-0C1B-47BA-940E-6A22386A69E1}"/>
              </a:ext>
            </a:extLst>
          </p:cNvPr>
          <p:cNvPicPr>
            <a:picLocks noChangeAspect="1"/>
          </p:cNvPicPr>
          <p:nvPr/>
        </p:nvPicPr>
        <p:blipFill rotWithShape="1">
          <a:blip r:embed="rId3">
            <a:extLst>
              <a:ext uri="{28A0092B-C50C-407E-A947-70E740481C1C}">
                <a14:useLocalDpi xmlns:a14="http://schemas.microsoft.com/office/drawing/2010/main" val="0"/>
              </a:ext>
            </a:extLst>
          </a:blip>
          <a:srcRect t="3114"/>
          <a:stretch/>
        </p:blipFill>
        <p:spPr>
          <a:xfrm>
            <a:off x="3543300" y="1698355"/>
            <a:ext cx="2057400" cy="4097392"/>
          </a:xfrm>
          <a:prstGeom prst="rect">
            <a:avLst/>
          </a:prstGeom>
        </p:spPr>
      </p:pic>
      <p:sp>
        <p:nvSpPr>
          <p:cNvPr id="4" name="Hộp Văn bản 3">
            <a:extLst>
              <a:ext uri="{FF2B5EF4-FFF2-40B4-BE49-F238E27FC236}">
                <a16:creationId xmlns:a16="http://schemas.microsoft.com/office/drawing/2014/main" id="{79440E98-10FD-E327-DBC6-A43FC0C6C349}"/>
              </a:ext>
            </a:extLst>
          </p:cNvPr>
          <p:cNvSpPr txBox="1"/>
          <p:nvPr/>
        </p:nvSpPr>
        <p:spPr>
          <a:xfrm>
            <a:off x="4410392" y="5818897"/>
            <a:ext cx="520700" cy="369332"/>
          </a:xfrm>
          <a:prstGeom prst="rect">
            <a:avLst/>
          </a:prstGeom>
          <a:noFill/>
        </p:spPr>
        <p:txBody>
          <a:bodyPr wrap="square">
            <a:spAutoFit/>
          </a:bodyPr>
          <a:lstStyle/>
          <a:p>
            <a:r>
              <a:rPr lang="en-US">
                <a:latin typeface="Times New Roman" panose="02020603050405020304" pitchFamily="18" charset="0"/>
                <a:ea typeface="Calibri" panose="020F0502020204030204" pitchFamily="34" charset="0"/>
              </a:rPr>
              <a:t>14</a:t>
            </a:r>
            <a:r>
              <a:rPr lang="en-US" sz="1800">
                <a:effectLst/>
                <a:latin typeface="Times New Roman" panose="02020603050405020304" pitchFamily="18" charset="0"/>
                <a:ea typeface="Calibri" panose="020F0502020204030204" pitchFamily="34" charset="0"/>
              </a:rPr>
              <a:t>)</a:t>
            </a:r>
          </a:p>
        </p:txBody>
      </p:sp>
    </p:spTree>
    <p:extLst>
      <p:ext uri="{BB962C8B-B14F-4D97-AF65-F5344CB8AC3E}">
        <p14:creationId xmlns:p14="http://schemas.microsoft.com/office/powerpoint/2010/main" val="285100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21</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03. CHẠY THỬ</a:t>
            </a:r>
          </a:p>
        </p:txBody>
      </p:sp>
      <p:pic>
        <p:nvPicPr>
          <p:cNvPr id="4" name="Hình ảnh 3" descr="Ảnh có chứa văn bản, trong nhà&#10;&#10;Mô tả được tạo tự động">
            <a:extLst>
              <a:ext uri="{FF2B5EF4-FFF2-40B4-BE49-F238E27FC236}">
                <a16:creationId xmlns:a16="http://schemas.microsoft.com/office/drawing/2014/main" id="{DE4C2618-33DF-D1A9-E574-D3AC4430EB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165971" y="367452"/>
            <a:ext cx="4592052" cy="6123096"/>
          </a:xfrm>
          <a:prstGeom prst="rect">
            <a:avLst/>
          </a:prstGeom>
        </p:spPr>
      </p:pic>
    </p:spTree>
    <p:extLst>
      <p:ext uri="{BB962C8B-B14F-4D97-AF65-F5344CB8AC3E}">
        <p14:creationId xmlns:p14="http://schemas.microsoft.com/office/powerpoint/2010/main" val="1786630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22</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03. CHẠY THỬ</a:t>
            </a:r>
          </a:p>
        </p:txBody>
      </p:sp>
      <p:graphicFrame>
        <p:nvGraphicFramePr>
          <p:cNvPr id="6" name="Bảng 5">
            <a:extLst>
              <a:ext uri="{FF2B5EF4-FFF2-40B4-BE49-F238E27FC236}">
                <a16:creationId xmlns:a16="http://schemas.microsoft.com/office/drawing/2014/main" id="{3F7C1720-F088-EADF-3326-BE8BF6CF7507}"/>
              </a:ext>
            </a:extLst>
          </p:cNvPr>
          <p:cNvGraphicFramePr>
            <a:graphicFrameLocks noGrp="1"/>
          </p:cNvGraphicFramePr>
          <p:nvPr>
            <p:extLst>
              <p:ext uri="{D42A27DB-BD31-4B8C-83A1-F6EECF244321}">
                <p14:modId xmlns:p14="http://schemas.microsoft.com/office/powerpoint/2010/main" val="1315536323"/>
              </p:ext>
            </p:extLst>
          </p:nvPr>
        </p:nvGraphicFramePr>
        <p:xfrm>
          <a:off x="546654" y="1736204"/>
          <a:ext cx="7886778" cy="4074285"/>
        </p:xfrm>
        <a:graphic>
          <a:graphicData uri="http://schemas.openxmlformats.org/drawingml/2006/table">
            <a:tbl>
              <a:tblPr firstRow="1" firstCol="1" bandRow="1">
                <a:tableStyleId>{5C22544A-7EE6-4342-B048-85BDC9FD1C3A}</a:tableStyleId>
              </a:tblPr>
              <a:tblGrid>
                <a:gridCol w="1505634">
                  <a:extLst>
                    <a:ext uri="{9D8B030D-6E8A-4147-A177-3AD203B41FA5}">
                      <a16:colId xmlns:a16="http://schemas.microsoft.com/office/drawing/2014/main" val="2640448764"/>
                    </a:ext>
                  </a:extLst>
                </a:gridCol>
                <a:gridCol w="1600278">
                  <a:extLst>
                    <a:ext uri="{9D8B030D-6E8A-4147-A177-3AD203B41FA5}">
                      <a16:colId xmlns:a16="http://schemas.microsoft.com/office/drawing/2014/main" val="3021901629"/>
                    </a:ext>
                  </a:extLst>
                </a:gridCol>
                <a:gridCol w="1600278">
                  <a:extLst>
                    <a:ext uri="{9D8B030D-6E8A-4147-A177-3AD203B41FA5}">
                      <a16:colId xmlns:a16="http://schemas.microsoft.com/office/drawing/2014/main" val="550911990"/>
                    </a:ext>
                  </a:extLst>
                </a:gridCol>
                <a:gridCol w="1599412">
                  <a:extLst>
                    <a:ext uri="{9D8B030D-6E8A-4147-A177-3AD203B41FA5}">
                      <a16:colId xmlns:a16="http://schemas.microsoft.com/office/drawing/2014/main" val="3529340706"/>
                    </a:ext>
                  </a:extLst>
                </a:gridCol>
                <a:gridCol w="1581176">
                  <a:extLst>
                    <a:ext uri="{9D8B030D-6E8A-4147-A177-3AD203B41FA5}">
                      <a16:colId xmlns:a16="http://schemas.microsoft.com/office/drawing/2014/main" val="3187490470"/>
                    </a:ext>
                  </a:extLst>
                </a:gridCol>
              </a:tblGrid>
              <a:tr h="583874">
                <a:tc rowSpan="2">
                  <a:txBody>
                    <a:bodyPr/>
                    <a:lstStyle/>
                    <a:p>
                      <a:pPr algn="ctr">
                        <a:lnSpc>
                          <a:spcPct val="120000"/>
                        </a:lnSpc>
                        <a:spcBef>
                          <a:spcPts val="600"/>
                        </a:spcBef>
                        <a:spcAft>
                          <a:spcPts val="600"/>
                        </a:spcAft>
                      </a:pPr>
                      <a:r>
                        <a:rPr lang="en-US" sz="2200">
                          <a:effectLst/>
                        </a:rPr>
                        <a:t>Lần</a:t>
                      </a:r>
                      <a:endParaRPr lang="en-US" sz="2200">
                        <a:solidFill>
                          <a:srgbClr val="000000"/>
                        </a:solidFill>
                        <a:effectLst/>
                        <a:latin typeface="Times New Roman" panose="02020603050405020304" pitchFamily="18" charset="0"/>
                        <a:ea typeface="Calibri" panose="020F0502020204030204" pitchFamily="34" charset="0"/>
                      </a:endParaRPr>
                    </a:p>
                  </a:txBody>
                  <a:tcPr marL="112856" marR="112856" marT="56428" marB="56428" anchor="ctr"/>
                </a:tc>
                <a:tc gridSpan="2">
                  <a:txBody>
                    <a:bodyPr/>
                    <a:lstStyle/>
                    <a:p>
                      <a:pPr algn="ctr">
                        <a:lnSpc>
                          <a:spcPct val="120000"/>
                        </a:lnSpc>
                        <a:spcBef>
                          <a:spcPts val="600"/>
                        </a:spcBef>
                        <a:spcAft>
                          <a:spcPts val="600"/>
                        </a:spcAft>
                      </a:pPr>
                      <a:r>
                        <a:rPr lang="en-US" sz="2200">
                          <a:effectLst/>
                        </a:rPr>
                        <a:t>Nhiệt độ (oC)</a:t>
                      </a:r>
                      <a:endParaRPr lang="en-US" sz="2200">
                        <a:solidFill>
                          <a:srgbClr val="000000"/>
                        </a:solidFill>
                        <a:effectLst/>
                        <a:latin typeface="Times New Roman" panose="02020603050405020304" pitchFamily="18" charset="0"/>
                        <a:ea typeface="Calibri" panose="020F0502020204030204" pitchFamily="34" charset="0"/>
                      </a:endParaRPr>
                    </a:p>
                  </a:txBody>
                  <a:tcPr marL="112856" marR="112856" marT="56428" marB="56428" anchor="ctr"/>
                </a:tc>
                <a:tc hMerge="1">
                  <a:txBody>
                    <a:bodyPr/>
                    <a:lstStyle/>
                    <a:p>
                      <a:endParaRPr lang="en-US"/>
                    </a:p>
                  </a:txBody>
                  <a:tcPr/>
                </a:tc>
                <a:tc gridSpan="2">
                  <a:txBody>
                    <a:bodyPr/>
                    <a:lstStyle/>
                    <a:p>
                      <a:pPr algn="ctr">
                        <a:lnSpc>
                          <a:spcPct val="120000"/>
                        </a:lnSpc>
                        <a:spcBef>
                          <a:spcPts val="600"/>
                        </a:spcBef>
                        <a:spcAft>
                          <a:spcPts val="600"/>
                        </a:spcAft>
                      </a:pPr>
                      <a:r>
                        <a:rPr lang="en-US" sz="2200">
                          <a:effectLst/>
                        </a:rPr>
                        <a:t>Độ ẩm (%)</a:t>
                      </a:r>
                      <a:endParaRPr lang="en-US" sz="2200">
                        <a:solidFill>
                          <a:srgbClr val="000000"/>
                        </a:solidFill>
                        <a:effectLst/>
                        <a:latin typeface="Times New Roman" panose="02020603050405020304" pitchFamily="18" charset="0"/>
                        <a:ea typeface="Calibri" panose="020F0502020204030204" pitchFamily="34" charset="0"/>
                      </a:endParaRPr>
                    </a:p>
                  </a:txBody>
                  <a:tcPr marL="112856" marR="112856" marT="56428" marB="56428" anchor="ctr"/>
                </a:tc>
                <a:tc hMerge="1">
                  <a:txBody>
                    <a:bodyPr/>
                    <a:lstStyle/>
                    <a:p>
                      <a:endParaRPr lang="en-US"/>
                    </a:p>
                  </a:txBody>
                  <a:tcPr/>
                </a:tc>
                <a:extLst>
                  <a:ext uri="{0D108BD9-81ED-4DB2-BD59-A6C34878D82A}">
                    <a16:rowId xmlns:a16="http://schemas.microsoft.com/office/drawing/2014/main" val="2150945289"/>
                  </a:ext>
                </a:extLst>
              </a:tr>
              <a:tr h="583874">
                <a:tc vMerge="1">
                  <a:txBody>
                    <a:bodyPr/>
                    <a:lstStyle/>
                    <a:p>
                      <a:endParaRPr lang="en-US"/>
                    </a:p>
                  </a:txBody>
                  <a:tcPr/>
                </a:tc>
                <a:tc>
                  <a:txBody>
                    <a:bodyPr/>
                    <a:lstStyle/>
                    <a:p>
                      <a:pPr algn="ctr">
                        <a:lnSpc>
                          <a:spcPct val="120000"/>
                        </a:lnSpc>
                        <a:spcBef>
                          <a:spcPts val="600"/>
                        </a:spcBef>
                        <a:spcAft>
                          <a:spcPts val="600"/>
                        </a:spcAft>
                      </a:pPr>
                      <a:r>
                        <a:rPr lang="en-US" sz="2200">
                          <a:effectLst/>
                        </a:rPr>
                        <a:t>Đo được</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Tham chiếu</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Đo được</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Tham chiếu</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extLst>
                  <a:ext uri="{0D108BD9-81ED-4DB2-BD59-A6C34878D82A}">
                    <a16:rowId xmlns:a16="http://schemas.microsoft.com/office/drawing/2014/main" val="1268631233"/>
                  </a:ext>
                </a:extLst>
              </a:tr>
              <a:tr h="583874">
                <a:tc>
                  <a:txBody>
                    <a:bodyPr/>
                    <a:lstStyle/>
                    <a:p>
                      <a:pPr algn="ctr">
                        <a:lnSpc>
                          <a:spcPct val="120000"/>
                        </a:lnSpc>
                        <a:spcBef>
                          <a:spcPts val="600"/>
                        </a:spcBef>
                        <a:spcAft>
                          <a:spcPts val="600"/>
                        </a:spcAft>
                      </a:pPr>
                      <a:r>
                        <a:rPr lang="en-US" sz="2200">
                          <a:effectLst/>
                        </a:rPr>
                        <a:t>1</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31.3</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31.0</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73.9</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75.0</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extLst>
                  <a:ext uri="{0D108BD9-81ED-4DB2-BD59-A6C34878D82A}">
                    <a16:rowId xmlns:a16="http://schemas.microsoft.com/office/drawing/2014/main" val="1650686427"/>
                  </a:ext>
                </a:extLst>
              </a:tr>
              <a:tr h="583874">
                <a:tc>
                  <a:txBody>
                    <a:bodyPr/>
                    <a:lstStyle/>
                    <a:p>
                      <a:pPr algn="ctr">
                        <a:lnSpc>
                          <a:spcPct val="120000"/>
                        </a:lnSpc>
                        <a:spcBef>
                          <a:spcPts val="600"/>
                        </a:spcBef>
                        <a:spcAft>
                          <a:spcPts val="600"/>
                        </a:spcAft>
                      </a:pPr>
                      <a:r>
                        <a:rPr lang="en-US" sz="2200">
                          <a:effectLst/>
                        </a:rPr>
                        <a:t>2</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32.1</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32.0</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73.4</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76.0</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extLst>
                  <a:ext uri="{0D108BD9-81ED-4DB2-BD59-A6C34878D82A}">
                    <a16:rowId xmlns:a16="http://schemas.microsoft.com/office/drawing/2014/main" val="1581729872"/>
                  </a:ext>
                </a:extLst>
              </a:tr>
              <a:tr h="583874">
                <a:tc>
                  <a:txBody>
                    <a:bodyPr/>
                    <a:lstStyle/>
                    <a:p>
                      <a:pPr algn="ctr">
                        <a:lnSpc>
                          <a:spcPct val="120000"/>
                        </a:lnSpc>
                        <a:spcBef>
                          <a:spcPts val="600"/>
                        </a:spcBef>
                        <a:spcAft>
                          <a:spcPts val="600"/>
                        </a:spcAft>
                      </a:pPr>
                      <a:r>
                        <a:rPr lang="en-US" sz="2200">
                          <a:effectLst/>
                        </a:rPr>
                        <a:t>3</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32.0</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32.7</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75.0</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76.8</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extLst>
                  <a:ext uri="{0D108BD9-81ED-4DB2-BD59-A6C34878D82A}">
                    <a16:rowId xmlns:a16="http://schemas.microsoft.com/office/drawing/2014/main" val="545841251"/>
                  </a:ext>
                </a:extLst>
              </a:tr>
              <a:tr h="571041">
                <a:tc>
                  <a:txBody>
                    <a:bodyPr/>
                    <a:lstStyle/>
                    <a:p>
                      <a:pPr algn="ctr">
                        <a:lnSpc>
                          <a:spcPct val="120000"/>
                        </a:lnSpc>
                        <a:spcBef>
                          <a:spcPts val="600"/>
                        </a:spcBef>
                        <a:spcAft>
                          <a:spcPts val="600"/>
                        </a:spcAft>
                      </a:pPr>
                      <a:r>
                        <a:rPr lang="en-US" sz="2200">
                          <a:effectLst/>
                        </a:rPr>
                        <a:t>4</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31.5</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31.0</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74.3</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75.3</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extLst>
                  <a:ext uri="{0D108BD9-81ED-4DB2-BD59-A6C34878D82A}">
                    <a16:rowId xmlns:a16="http://schemas.microsoft.com/office/drawing/2014/main" val="3690413499"/>
                  </a:ext>
                </a:extLst>
              </a:tr>
              <a:tr h="583874">
                <a:tc>
                  <a:txBody>
                    <a:bodyPr/>
                    <a:lstStyle/>
                    <a:p>
                      <a:pPr algn="ctr">
                        <a:lnSpc>
                          <a:spcPct val="120000"/>
                        </a:lnSpc>
                        <a:spcBef>
                          <a:spcPts val="600"/>
                        </a:spcBef>
                        <a:spcAft>
                          <a:spcPts val="600"/>
                        </a:spcAft>
                      </a:pPr>
                      <a:r>
                        <a:rPr lang="en-US" sz="2200">
                          <a:effectLst/>
                        </a:rPr>
                        <a:t>5</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32.0</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32.3</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74.8</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tc>
                  <a:txBody>
                    <a:bodyPr/>
                    <a:lstStyle/>
                    <a:p>
                      <a:pPr algn="ctr">
                        <a:lnSpc>
                          <a:spcPct val="120000"/>
                        </a:lnSpc>
                        <a:spcBef>
                          <a:spcPts val="600"/>
                        </a:spcBef>
                        <a:spcAft>
                          <a:spcPts val="600"/>
                        </a:spcAft>
                      </a:pPr>
                      <a:r>
                        <a:rPr lang="en-US" sz="2200">
                          <a:effectLst/>
                        </a:rPr>
                        <a:t>76.3</a:t>
                      </a:r>
                      <a:endParaRPr lang="en-US" sz="2200">
                        <a:solidFill>
                          <a:srgbClr val="000000"/>
                        </a:solidFill>
                        <a:effectLst/>
                        <a:latin typeface="Times New Roman" panose="02020603050405020304" pitchFamily="18" charset="0"/>
                        <a:ea typeface="Calibri" panose="020F0502020204030204" pitchFamily="34" charset="0"/>
                      </a:endParaRPr>
                    </a:p>
                  </a:txBody>
                  <a:tcPr marL="115492" marR="115492" marT="0" marB="0" anchor="ctr"/>
                </a:tc>
                <a:extLst>
                  <a:ext uri="{0D108BD9-81ED-4DB2-BD59-A6C34878D82A}">
                    <a16:rowId xmlns:a16="http://schemas.microsoft.com/office/drawing/2014/main" val="807809686"/>
                  </a:ext>
                </a:extLst>
              </a:tr>
            </a:tbl>
          </a:graphicData>
        </a:graphic>
      </p:graphicFrame>
      <p:sp>
        <p:nvSpPr>
          <p:cNvPr id="7" name="Hộp Văn bản 6">
            <a:extLst>
              <a:ext uri="{FF2B5EF4-FFF2-40B4-BE49-F238E27FC236}">
                <a16:creationId xmlns:a16="http://schemas.microsoft.com/office/drawing/2014/main" id="{96F4A0DF-BEE8-0CB2-4D77-48F0C3F00BB2}"/>
              </a:ext>
            </a:extLst>
          </p:cNvPr>
          <p:cNvSpPr txBox="1"/>
          <p:nvPr/>
        </p:nvSpPr>
        <p:spPr>
          <a:xfrm>
            <a:off x="546654" y="979092"/>
            <a:ext cx="7494359" cy="461665"/>
          </a:xfrm>
          <a:prstGeom prst="rect">
            <a:avLst/>
          </a:prstGeom>
          <a:noFill/>
        </p:spPr>
        <p:txBody>
          <a:bodyPr wrap="none" rtlCol="0">
            <a:spAutoFit/>
          </a:bodyPr>
          <a:lstStyle/>
          <a:p>
            <a:pPr marL="342900" indent="-342900">
              <a:buFont typeface="Wingdings" panose="05000000000000000000" pitchFamily="2" charset="2"/>
              <a:buChar char="Ø"/>
            </a:pPr>
            <a:r>
              <a:rPr lang="en-US" sz="2400">
                <a:latin typeface="Arial" panose="020B0604020202020204" pitchFamily="34" charset="0"/>
                <a:cs typeface="Arial" panose="020B0604020202020204" pitchFamily="34" charset="0"/>
              </a:rPr>
              <a:t>Chênh lệch giữa thông số đo được với tham chiếu:</a:t>
            </a:r>
          </a:p>
        </p:txBody>
      </p:sp>
    </p:spTree>
    <p:extLst>
      <p:ext uri="{BB962C8B-B14F-4D97-AF65-F5344CB8AC3E}">
        <p14:creationId xmlns:p14="http://schemas.microsoft.com/office/powerpoint/2010/main" val="3249332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23</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03. CHẠY THỬ</a:t>
            </a:r>
          </a:p>
        </p:txBody>
      </p:sp>
      <p:sp>
        <p:nvSpPr>
          <p:cNvPr id="7" name="Hộp Văn bản 6">
            <a:extLst>
              <a:ext uri="{FF2B5EF4-FFF2-40B4-BE49-F238E27FC236}">
                <a16:creationId xmlns:a16="http://schemas.microsoft.com/office/drawing/2014/main" id="{96F4A0DF-BEE8-0CB2-4D77-48F0C3F00BB2}"/>
              </a:ext>
            </a:extLst>
          </p:cNvPr>
          <p:cNvSpPr txBox="1"/>
          <p:nvPr/>
        </p:nvSpPr>
        <p:spPr>
          <a:xfrm>
            <a:off x="546654" y="979092"/>
            <a:ext cx="7771679" cy="461665"/>
          </a:xfrm>
          <a:prstGeom prst="rect">
            <a:avLst/>
          </a:prstGeom>
          <a:noFill/>
        </p:spPr>
        <p:txBody>
          <a:bodyPr wrap="none" rtlCol="0">
            <a:spAutoFit/>
          </a:bodyPr>
          <a:lstStyle/>
          <a:p>
            <a:pPr marL="342900" indent="-342900">
              <a:buFont typeface="Wingdings" panose="05000000000000000000" pitchFamily="2" charset="2"/>
              <a:buChar char="Ø"/>
            </a:pPr>
            <a:r>
              <a:rPr lang="en-US" sz="2400">
                <a:latin typeface="Arial" panose="020B0604020202020204" pitchFamily="34" charset="0"/>
                <a:cs typeface="Arial" panose="020B0604020202020204" pitchFamily="34" charset="0"/>
              </a:rPr>
              <a:t>Thời gian delay khi điều khiển bằng nút nhấn và app:</a:t>
            </a:r>
          </a:p>
        </p:txBody>
      </p:sp>
      <p:graphicFrame>
        <p:nvGraphicFramePr>
          <p:cNvPr id="5" name="Bảng 4">
            <a:extLst>
              <a:ext uri="{FF2B5EF4-FFF2-40B4-BE49-F238E27FC236}">
                <a16:creationId xmlns:a16="http://schemas.microsoft.com/office/drawing/2014/main" id="{54596FC4-8D2C-AD78-A7A0-A002568D97FF}"/>
              </a:ext>
            </a:extLst>
          </p:cNvPr>
          <p:cNvGraphicFramePr>
            <a:graphicFrameLocks noGrp="1"/>
          </p:cNvGraphicFramePr>
          <p:nvPr>
            <p:extLst>
              <p:ext uri="{D42A27DB-BD31-4B8C-83A1-F6EECF244321}">
                <p14:modId xmlns:p14="http://schemas.microsoft.com/office/powerpoint/2010/main" val="1017487646"/>
              </p:ext>
            </p:extLst>
          </p:nvPr>
        </p:nvGraphicFramePr>
        <p:xfrm>
          <a:off x="1083365" y="1739347"/>
          <a:ext cx="6997148" cy="3826566"/>
        </p:xfrm>
        <a:graphic>
          <a:graphicData uri="http://schemas.openxmlformats.org/drawingml/2006/table">
            <a:tbl>
              <a:tblPr firstRow="1" firstCol="1" bandRow="1">
                <a:tableStyleId>{5C22544A-7EE6-4342-B048-85BDC9FD1C3A}</a:tableStyleId>
              </a:tblPr>
              <a:tblGrid>
                <a:gridCol w="2766402">
                  <a:extLst>
                    <a:ext uri="{9D8B030D-6E8A-4147-A177-3AD203B41FA5}">
                      <a16:colId xmlns:a16="http://schemas.microsoft.com/office/drawing/2014/main" val="3126984920"/>
                    </a:ext>
                  </a:extLst>
                </a:gridCol>
                <a:gridCol w="4230746">
                  <a:extLst>
                    <a:ext uri="{9D8B030D-6E8A-4147-A177-3AD203B41FA5}">
                      <a16:colId xmlns:a16="http://schemas.microsoft.com/office/drawing/2014/main" val="3391152709"/>
                    </a:ext>
                  </a:extLst>
                </a:gridCol>
              </a:tblGrid>
              <a:tr h="644250">
                <a:tc>
                  <a:txBody>
                    <a:bodyPr/>
                    <a:lstStyle/>
                    <a:p>
                      <a:pPr algn="ctr">
                        <a:lnSpc>
                          <a:spcPct val="120000"/>
                        </a:lnSpc>
                        <a:spcBef>
                          <a:spcPts val="600"/>
                        </a:spcBef>
                        <a:spcAft>
                          <a:spcPts val="600"/>
                        </a:spcAft>
                      </a:pPr>
                      <a:r>
                        <a:rPr lang="en-US" sz="2200">
                          <a:effectLst/>
                          <a:latin typeface="Arial" panose="020B0604020202020204" pitchFamily="34" charset="0"/>
                          <a:cs typeface="Arial" panose="020B0604020202020204" pitchFamily="34" charset="0"/>
                        </a:rPr>
                        <a:t>Lần</a:t>
                      </a:r>
                      <a:endPar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20000"/>
                        </a:lnSpc>
                        <a:spcBef>
                          <a:spcPts val="600"/>
                        </a:spcBef>
                        <a:spcAft>
                          <a:spcPts val="600"/>
                        </a:spcAft>
                      </a:pPr>
                      <a:r>
                        <a:rPr lang="en-US" sz="2200">
                          <a:effectLst/>
                          <a:latin typeface="Arial" panose="020B0604020202020204" pitchFamily="34" charset="0"/>
                          <a:cs typeface="Arial" panose="020B0604020202020204" pitchFamily="34" charset="0"/>
                        </a:rPr>
                        <a:t>Thời gian Delay (s)</a:t>
                      </a:r>
                      <a:endPar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24398190"/>
                  </a:ext>
                </a:extLst>
              </a:tr>
              <a:tr h="636380">
                <a:tc>
                  <a:txBody>
                    <a:bodyPr/>
                    <a:lstStyle/>
                    <a:p>
                      <a:pPr algn="ctr">
                        <a:lnSpc>
                          <a:spcPct val="120000"/>
                        </a:lnSpc>
                        <a:spcBef>
                          <a:spcPts val="600"/>
                        </a:spcBef>
                        <a:spcAft>
                          <a:spcPts val="600"/>
                        </a:spcAft>
                      </a:pPr>
                      <a:r>
                        <a:rPr lang="en-US" sz="2200">
                          <a:effectLst/>
                          <a:latin typeface="Arial" panose="020B0604020202020204" pitchFamily="34" charset="0"/>
                          <a:cs typeface="Arial" panose="020B0604020202020204" pitchFamily="34" charset="0"/>
                        </a:rPr>
                        <a:t>1</a:t>
                      </a:r>
                      <a:endPar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20000"/>
                        </a:lnSpc>
                        <a:spcBef>
                          <a:spcPts val="600"/>
                        </a:spcBef>
                        <a:spcAft>
                          <a:spcPts val="600"/>
                        </a:spcAft>
                      </a:pPr>
                      <a:r>
                        <a:rPr lang="en-US" sz="2200">
                          <a:effectLst/>
                          <a:latin typeface="Arial" panose="020B0604020202020204" pitchFamily="34" charset="0"/>
                          <a:cs typeface="Arial" panose="020B0604020202020204" pitchFamily="34" charset="0"/>
                        </a:rPr>
                        <a:t>3</a:t>
                      </a:r>
                      <a:endPar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57733870"/>
                  </a:ext>
                </a:extLst>
              </a:tr>
              <a:tr h="644250">
                <a:tc>
                  <a:txBody>
                    <a:bodyPr/>
                    <a:lstStyle/>
                    <a:p>
                      <a:pPr algn="ctr">
                        <a:lnSpc>
                          <a:spcPct val="120000"/>
                        </a:lnSpc>
                        <a:spcBef>
                          <a:spcPts val="600"/>
                        </a:spcBef>
                        <a:spcAft>
                          <a:spcPts val="600"/>
                        </a:spcAft>
                      </a:pPr>
                      <a:r>
                        <a:rPr lang="en-US" sz="2200">
                          <a:effectLst/>
                          <a:latin typeface="Arial" panose="020B0604020202020204" pitchFamily="34" charset="0"/>
                          <a:cs typeface="Arial" panose="020B0604020202020204" pitchFamily="34" charset="0"/>
                        </a:rPr>
                        <a:t>2</a:t>
                      </a:r>
                      <a:endPar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20000"/>
                        </a:lnSpc>
                        <a:spcBef>
                          <a:spcPts val="600"/>
                        </a:spcBef>
                        <a:spcAft>
                          <a:spcPts val="600"/>
                        </a:spcAft>
                      </a:pPr>
                      <a:r>
                        <a:rPr lang="en-US" sz="2200">
                          <a:effectLst/>
                          <a:latin typeface="Arial" panose="020B0604020202020204" pitchFamily="34" charset="0"/>
                          <a:cs typeface="Arial" panose="020B0604020202020204" pitchFamily="34" charset="0"/>
                        </a:rPr>
                        <a:t>2</a:t>
                      </a:r>
                      <a:endPar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32102727"/>
                  </a:ext>
                </a:extLst>
              </a:tr>
              <a:tr h="644250">
                <a:tc>
                  <a:txBody>
                    <a:bodyPr/>
                    <a:lstStyle/>
                    <a:p>
                      <a:pPr algn="ctr">
                        <a:lnSpc>
                          <a:spcPct val="120000"/>
                        </a:lnSpc>
                        <a:spcBef>
                          <a:spcPts val="600"/>
                        </a:spcBef>
                        <a:spcAft>
                          <a:spcPts val="600"/>
                        </a:spcAft>
                      </a:pPr>
                      <a:r>
                        <a:rPr lang="en-US" sz="2200">
                          <a:effectLst/>
                          <a:latin typeface="Arial" panose="020B0604020202020204" pitchFamily="34" charset="0"/>
                          <a:cs typeface="Arial" panose="020B0604020202020204" pitchFamily="34" charset="0"/>
                        </a:rPr>
                        <a:t>3</a:t>
                      </a:r>
                      <a:endPar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20000"/>
                        </a:lnSpc>
                        <a:spcBef>
                          <a:spcPts val="600"/>
                        </a:spcBef>
                        <a:spcAft>
                          <a:spcPts val="600"/>
                        </a:spcAft>
                      </a:pPr>
                      <a:r>
                        <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rPr>
                        <a:t>5</a:t>
                      </a:r>
                    </a:p>
                  </a:txBody>
                  <a:tcPr marL="68580" marR="68580" marT="0" marB="0"/>
                </a:tc>
                <a:extLst>
                  <a:ext uri="{0D108BD9-81ED-4DB2-BD59-A6C34878D82A}">
                    <a16:rowId xmlns:a16="http://schemas.microsoft.com/office/drawing/2014/main" val="2398357309"/>
                  </a:ext>
                </a:extLst>
              </a:tr>
              <a:tr h="644250">
                <a:tc>
                  <a:txBody>
                    <a:bodyPr/>
                    <a:lstStyle/>
                    <a:p>
                      <a:pPr algn="ctr">
                        <a:lnSpc>
                          <a:spcPct val="120000"/>
                        </a:lnSpc>
                        <a:spcBef>
                          <a:spcPts val="600"/>
                        </a:spcBef>
                        <a:spcAft>
                          <a:spcPts val="600"/>
                        </a:spcAft>
                      </a:pPr>
                      <a:r>
                        <a:rPr lang="en-US" sz="2200">
                          <a:effectLst/>
                          <a:latin typeface="Arial" panose="020B0604020202020204" pitchFamily="34" charset="0"/>
                          <a:cs typeface="Arial" panose="020B0604020202020204" pitchFamily="34" charset="0"/>
                        </a:rPr>
                        <a:t>4</a:t>
                      </a:r>
                      <a:endPar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20000"/>
                        </a:lnSpc>
                        <a:spcBef>
                          <a:spcPts val="600"/>
                        </a:spcBef>
                        <a:spcAft>
                          <a:spcPts val="600"/>
                        </a:spcAft>
                      </a:pPr>
                      <a:r>
                        <a:rPr lang="en-US" sz="2200">
                          <a:effectLst/>
                          <a:latin typeface="Arial" panose="020B0604020202020204" pitchFamily="34" charset="0"/>
                          <a:cs typeface="Arial" panose="020B0604020202020204" pitchFamily="34" charset="0"/>
                        </a:rPr>
                        <a:t>0</a:t>
                      </a:r>
                      <a:endPar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99513468"/>
                  </a:ext>
                </a:extLst>
              </a:tr>
              <a:tr h="613186">
                <a:tc>
                  <a:txBody>
                    <a:bodyPr/>
                    <a:lstStyle/>
                    <a:p>
                      <a:pPr algn="ctr">
                        <a:lnSpc>
                          <a:spcPct val="120000"/>
                        </a:lnSpc>
                        <a:spcBef>
                          <a:spcPts val="600"/>
                        </a:spcBef>
                        <a:spcAft>
                          <a:spcPts val="600"/>
                        </a:spcAft>
                      </a:pPr>
                      <a:r>
                        <a:rPr lang="en-US" sz="2200">
                          <a:effectLst/>
                          <a:latin typeface="Arial" panose="020B0604020202020204" pitchFamily="34" charset="0"/>
                          <a:cs typeface="Arial" panose="020B0604020202020204" pitchFamily="34" charset="0"/>
                        </a:rPr>
                        <a:t>5</a:t>
                      </a:r>
                      <a:endPar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20000"/>
                        </a:lnSpc>
                        <a:spcBef>
                          <a:spcPts val="600"/>
                        </a:spcBef>
                        <a:spcAft>
                          <a:spcPts val="600"/>
                        </a:spcAft>
                      </a:pPr>
                      <a:r>
                        <a:rPr lang="en-US" sz="2200">
                          <a:effectLst/>
                          <a:latin typeface="Arial" panose="020B0604020202020204" pitchFamily="34" charset="0"/>
                          <a:cs typeface="Arial" panose="020B0604020202020204" pitchFamily="34" charset="0"/>
                        </a:rPr>
                        <a:t>0</a:t>
                      </a:r>
                      <a:endParaRPr lang="en-US" sz="22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41684976"/>
                  </a:ext>
                </a:extLst>
              </a:tr>
            </a:tbl>
          </a:graphicData>
        </a:graphic>
      </p:graphicFrame>
    </p:spTree>
    <p:extLst>
      <p:ext uri="{BB962C8B-B14F-4D97-AF65-F5344CB8AC3E}">
        <p14:creationId xmlns:p14="http://schemas.microsoft.com/office/powerpoint/2010/main" val="970971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24</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03. CHẠY THỬ</a:t>
            </a:r>
          </a:p>
        </p:txBody>
      </p:sp>
      <p:sp>
        <p:nvSpPr>
          <p:cNvPr id="7" name="Hộp Văn bản 6">
            <a:extLst>
              <a:ext uri="{FF2B5EF4-FFF2-40B4-BE49-F238E27FC236}">
                <a16:creationId xmlns:a16="http://schemas.microsoft.com/office/drawing/2014/main" id="{96F4A0DF-BEE8-0CB2-4D77-48F0C3F00BB2}"/>
              </a:ext>
            </a:extLst>
          </p:cNvPr>
          <p:cNvSpPr txBox="1"/>
          <p:nvPr/>
        </p:nvSpPr>
        <p:spPr>
          <a:xfrm>
            <a:off x="735498" y="1963066"/>
            <a:ext cx="6857968" cy="1938992"/>
          </a:xfrm>
          <a:prstGeom prst="rect">
            <a:avLst/>
          </a:prstGeom>
          <a:noFill/>
        </p:spPr>
        <p:txBody>
          <a:bodyPr wrap="none" rtlCol="0">
            <a:spAutoFit/>
          </a:bodyPr>
          <a:lstStyle/>
          <a:p>
            <a:pPr marL="342900" indent="-342900">
              <a:buFont typeface="Wingdings" panose="05000000000000000000" pitchFamily="2" charset="2"/>
              <a:buChar char="Ø"/>
            </a:pPr>
            <a:r>
              <a:rPr lang="en-US" sz="2400">
                <a:latin typeface="Arial" panose="020B0604020202020204" pitchFamily="34" charset="0"/>
                <a:cs typeface="Arial" panose="020B0604020202020204" pitchFamily="34" charset="0"/>
              </a:rPr>
              <a:t>Tiêu thụ điện:</a:t>
            </a:r>
          </a:p>
          <a:p>
            <a:pPr marL="342900" indent="-342900">
              <a:buFont typeface="Wingdings" panose="05000000000000000000" pitchFamily="2" charset="2"/>
              <a:buChar char="Ø"/>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Dòng trung bình khi Node hoạt động: 0.1A</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Dòng khi khởi động, có kết nối Wifi: 0.1 – 0.2A</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Khi có relay hoạt động: &lt;0.3A</a:t>
            </a:r>
          </a:p>
        </p:txBody>
      </p:sp>
    </p:spTree>
    <p:extLst>
      <p:ext uri="{BB962C8B-B14F-4D97-AF65-F5344CB8AC3E}">
        <p14:creationId xmlns:p14="http://schemas.microsoft.com/office/powerpoint/2010/main" val="2658101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25</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04. KẾT LUẬN</a:t>
            </a:r>
          </a:p>
        </p:txBody>
      </p:sp>
      <p:sp>
        <p:nvSpPr>
          <p:cNvPr id="7" name="Hộp Văn bản 6">
            <a:extLst>
              <a:ext uri="{FF2B5EF4-FFF2-40B4-BE49-F238E27FC236}">
                <a16:creationId xmlns:a16="http://schemas.microsoft.com/office/drawing/2014/main" id="{96F4A0DF-BEE8-0CB2-4D77-48F0C3F00BB2}"/>
              </a:ext>
            </a:extLst>
          </p:cNvPr>
          <p:cNvSpPr txBox="1"/>
          <p:nvPr/>
        </p:nvSpPr>
        <p:spPr>
          <a:xfrm>
            <a:off x="626167" y="1344217"/>
            <a:ext cx="7494359" cy="3046988"/>
          </a:xfrm>
          <a:prstGeom prst="rect">
            <a:avLst/>
          </a:prstGeom>
          <a:noFill/>
        </p:spPr>
        <p:txBody>
          <a:bodyPr wrap="square" rtlCol="0">
            <a:spAutoFit/>
          </a:bodyPr>
          <a:lstStyle/>
          <a:p>
            <a:pPr marL="342900" indent="-342900">
              <a:buFont typeface="Wingdings" panose="05000000000000000000" pitchFamily="2" charset="2"/>
              <a:buChar char="Ø"/>
            </a:pPr>
            <a:r>
              <a:rPr lang="vi-VN" sz="2400">
                <a:latin typeface="Arial" panose="020B0604020202020204" pitchFamily="34" charset="0"/>
                <a:cs typeface="Arial" panose="020B0604020202020204" pitchFamily="34" charset="0"/>
              </a:rPr>
              <a:t>Ưu điểm</a:t>
            </a:r>
            <a:endParaRPr lang="en-US" sz="2400">
              <a:latin typeface="Arial" panose="020B0604020202020204" pitchFamily="34" charset="0"/>
              <a:cs typeface="Arial" panose="020B0604020202020204" pitchFamily="34" charset="0"/>
            </a:endParaRPr>
          </a:p>
          <a:p>
            <a:endParaRPr lang="vi-VN" sz="240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Phần cứng nhỏ gọn, hoạt động tốn ít năng lượng</a:t>
            </a: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App giao diện đơn giản, thao tác dễ dàng</a:t>
            </a: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Kích thước nhỏ, linh kiện phổ thông, dễ lắp đặt và thay thế</a:t>
            </a: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Hệ thống có thể thu nhỏ hoặc lơn dễ dàng nhờ việc thơm bớt các Node</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90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26</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04. KẾT LUẬN</a:t>
            </a:r>
          </a:p>
        </p:txBody>
      </p:sp>
      <p:sp>
        <p:nvSpPr>
          <p:cNvPr id="7" name="Hộp Văn bản 6">
            <a:extLst>
              <a:ext uri="{FF2B5EF4-FFF2-40B4-BE49-F238E27FC236}">
                <a16:creationId xmlns:a16="http://schemas.microsoft.com/office/drawing/2014/main" id="{96F4A0DF-BEE8-0CB2-4D77-48F0C3F00BB2}"/>
              </a:ext>
            </a:extLst>
          </p:cNvPr>
          <p:cNvSpPr txBox="1"/>
          <p:nvPr/>
        </p:nvSpPr>
        <p:spPr>
          <a:xfrm>
            <a:off x="745436" y="1545621"/>
            <a:ext cx="7494359" cy="3046988"/>
          </a:xfrm>
          <a:prstGeom prst="rect">
            <a:avLst/>
          </a:prstGeom>
          <a:noFill/>
        </p:spPr>
        <p:txBody>
          <a:bodyPr wrap="square" rtlCol="0">
            <a:spAutoFit/>
          </a:bodyPr>
          <a:lstStyle/>
          <a:p>
            <a:pPr marL="342900" indent="-342900" algn="just">
              <a:buFont typeface="Wingdings" panose="05000000000000000000" pitchFamily="2" charset="2"/>
              <a:buChar char="Ø"/>
            </a:pPr>
            <a:r>
              <a:rPr lang="vi-VN" sz="2400">
                <a:latin typeface="Arial" panose="020B0604020202020204" pitchFamily="34" charset="0"/>
                <a:cs typeface="Arial" panose="020B0604020202020204" pitchFamily="34" charset="0"/>
              </a:rPr>
              <a:t>Nhược điể</a:t>
            </a:r>
            <a:r>
              <a:rPr lang="en-US" sz="2400">
                <a:latin typeface="Arial" panose="020B0604020202020204" pitchFamily="34" charset="0"/>
                <a:cs typeface="Arial" panose="020B0604020202020204" pitchFamily="34" charset="0"/>
              </a:rPr>
              <a:t>m</a:t>
            </a:r>
          </a:p>
          <a:p>
            <a:pPr algn="just"/>
            <a:endParaRPr lang="vi-VN" sz="240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Độ trễ khá lớn</a:t>
            </a: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Hoạt động chưa ổn định, sau thời gian dài sẽ bị lỗi hiển thị màn hình LCD</a:t>
            </a: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Phần cứng còn hạn chế, chưa được tối ưu để có thể sử dụng cùng lúc nhiều cảm biến và thiết bị</a:t>
            </a:r>
          </a:p>
          <a:p>
            <a:pPr marL="342900" indent="-342900" algn="just">
              <a:buFont typeface="Arial" panose="020B0604020202020204" pitchFamily="34" charset="0"/>
              <a:buChar char="•"/>
            </a:pPr>
            <a:r>
              <a:rPr lang="en-US" sz="2400">
                <a:latin typeface="Arial" panose="020B0604020202020204" pitchFamily="34" charset="0"/>
                <a:cs typeface="Arial" panose="020B0604020202020204" pitchFamily="34" charset="0"/>
              </a:rPr>
              <a:t>A</a:t>
            </a:r>
            <a:r>
              <a:rPr lang="vi-VN" sz="2400">
                <a:latin typeface="Arial" panose="020B0604020202020204" pitchFamily="34" charset="0"/>
                <a:cs typeface="Arial" panose="020B0604020202020204" pitchFamily="34" charset="0"/>
              </a:rPr>
              <a:t>pp còn khá đơn giản, chưa nhiều chức năng</a:t>
            </a:r>
          </a:p>
        </p:txBody>
      </p:sp>
    </p:spTree>
    <p:extLst>
      <p:ext uri="{BB962C8B-B14F-4D97-AF65-F5344CB8AC3E}">
        <p14:creationId xmlns:p14="http://schemas.microsoft.com/office/powerpoint/2010/main" val="42701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2" name="Title 6">
            <a:extLst>
              <a:ext uri="{FF2B5EF4-FFF2-40B4-BE49-F238E27FC236}">
                <a16:creationId xmlns:a16="http://schemas.microsoft.com/office/drawing/2014/main" id="{A4ACF486-B7D8-4A5A-B633-83527A2F99E2}"/>
              </a:ext>
            </a:extLst>
          </p:cNvPr>
          <p:cNvSpPr txBox="1">
            <a:spLocks/>
          </p:cNvSpPr>
          <p:nvPr/>
        </p:nvSpPr>
        <p:spPr>
          <a:xfrm>
            <a:off x="1063869" y="2277209"/>
            <a:ext cx="7016262" cy="194310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err="1">
                <a:latin typeface="Arial" panose="020B0604020202020204" pitchFamily="34" charset="0"/>
                <a:cs typeface="Arial" panose="020B0604020202020204" pitchFamily="34" charset="0"/>
              </a:rPr>
              <a:t>Đề</a:t>
            </a:r>
            <a:r>
              <a:rPr lang="en-US" sz="2800" b="0">
                <a:latin typeface="Arial" panose="020B0604020202020204" pitchFamily="34" charset="0"/>
                <a:cs typeface="Arial" panose="020B0604020202020204" pitchFamily="34" charset="0"/>
              </a:rPr>
              <a:t> </a:t>
            </a:r>
            <a:r>
              <a:rPr lang="en-US" sz="2800" b="0" err="1">
                <a:latin typeface="Arial" panose="020B0604020202020204" pitchFamily="34" charset="0"/>
                <a:cs typeface="Arial" panose="020B0604020202020204" pitchFamily="34" charset="0"/>
              </a:rPr>
              <a:t>tài</a:t>
            </a:r>
            <a:r>
              <a:rPr lang="en-US" sz="2800" b="0">
                <a:latin typeface="Arial" panose="020B0604020202020204" pitchFamily="34" charset="0"/>
                <a:cs typeface="Arial" panose="020B0604020202020204" pitchFamily="34" charset="0"/>
              </a:rPr>
              <a:t>:</a:t>
            </a:r>
          </a:p>
          <a:p>
            <a:endParaRPr lang="en-US" sz="3200" b="0">
              <a:latin typeface="Arial" panose="020B0604020202020204" pitchFamily="34" charset="0"/>
              <a:cs typeface="Arial" panose="020B0604020202020204" pitchFamily="34" charset="0"/>
            </a:endParaRPr>
          </a:p>
          <a:p>
            <a:r>
              <a:rPr lang="en-US" sz="3200" b="0" err="1">
                <a:latin typeface="Arial" panose="020B0604020202020204" pitchFamily="34" charset="0"/>
                <a:cs typeface="Arial" panose="020B0604020202020204" pitchFamily="34" charset="0"/>
              </a:rPr>
              <a:t>Nghiên</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Cứu</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Và</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Thiết</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Kế</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Hệ</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Thống</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Quản</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Lý</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Nông</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Trại</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Sử</a:t>
            </a:r>
            <a:r>
              <a:rPr lang="en-US" sz="3200" b="0">
                <a:latin typeface="Arial" panose="020B0604020202020204" pitchFamily="34" charset="0"/>
                <a:cs typeface="Arial" panose="020B0604020202020204" pitchFamily="34" charset="0"/>
              </a:rPr>
              <a:t> </a:t>
            </a:r>
            <a:r>
              <a:rPr lang="en-US" sz="3200" b="0" err="1">
                <a:latin typeface="Arial" panose="020B0604020202020204" pitchFamily="34" charset="0"/>
                <a:cs typeface="Arial" panose="020B0604020202020204" pitchFamily="34" charset="0"/>
              </a:rPr>
              <a:t>Dụng</a:t>
            </a:r>
            <a:r>
              <a:rPr lang="en-US" sz="3200" b="0">
                <a:latin typeface="Arial" panose="020B0604020202020204" pitchFamily="34" charset="0"/>
                <a:cs typeface="Arial" panose="020B0604020202020204" pitchFamily="34" charset="0"/>
              </a:rPr>
              <a:t> IoT</a:t>
            </a:r>
          </a:p>
        </p:txBody>
      </p:sp>
    </p:spTree>
    <p:extLst>
      <p:ext uri="{BB962C8B-B14F-4D97-AF65-F5344CB8AC3E}">
        <p14:creationId xmlns:p14="http://schemas.microsoft.com/office/powerpoint/2010/main" val="1196946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27</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04. KẾT LUẬN</a:t>
            </a:r>
          </a:p>
        </p:txBody>
      </p:sp>
      <p:sp>
        <p:nvSpPr>
          <p:cNvPr id="7" name="Hộp Văn bản 6">
            <a:extLst>
              <a:ext uri="{FF2B5EF4-FFF2-40B4-BE49-F238E27FC236}">
                <a16:creationId xmlns:a16="http://schemas.microsoft.com/office/drawing/2014/main" id="{96F4A0DF-BEE8-0CB2-4D77-48F0C3F00BB2}"/>
              </a:ext>
            </a:extLst>
          </p:cNvPr>
          <p:cNvSpPr txBox="1"/>
          <p:nvPr/>
        </p:nvSpPr>
        <p:spPr>
          <a:xfrm>
            <a:off x="1033670" y="1615195"/>
            <a:ext cx="7494359" cy="2677656"/>
          </a:xfrm>
          <a:prstGeom prst="rect">
            <a:avLst/>
          </a:prstGeom>
          <a:noFill/>
        </p:spPr>
        <p:txBody>
          <a:bodyPr wrap="square" rtlCol="0">
            <a:spAutoFit/>
          </a:bodyPr>
          <a:lstStyle/>
          <a:p>
            <a:pPr marL="342900" indent="-342900" algn="just">
              <a:buFont typeface="Wingdings" panose="05000000000000000000" pitchFamily="2" charset="2"/>
              <a:buChar char="Ø"/>
            </a:pPr>
            <a:r>
              <a:rPr lang="vi-VN" sz="2400">
                <a:latin typeface="Arial" panose="020B0604020202020204" pitchFamily="34" charset="0"/>
                <a:cs typeface="Arial" panose="020B0604020202020204" pitchFamily="34" charset="0"/>
              </a:rPr>
              <a:t>Hướng phát triển</a:t>
            </a:r>
            <a:endParaRPr lang="en-US" sz="240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Thay giao thức HTTP bằng giao thức MQTT</a:t>
            </a: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Thêm camera để giám sát tốt hơn</a:t>
            </a: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Thêm </a:t>
            </a:r>
            <a:r>
              <a:rPr lang="en-US" sz="2400">
                <a:latin typeface="Arial" panose="020B0604020202020204" pitchFamily="34" charset="0"/>
                <a:cs typeface="Arial" panose="020B0604020202020204" pitchFamily="34" charset="0"/>
              </a:rPr>
              <a:t>n</a:t>
            </a:r>
            <a:r>
              <a:rPr lang="vi-VN" sz="2400">
                <a:latin typeface="Arial" panose="020B0604020202020204" pitchFamily="34" charset="0"/>
                <a:cs typeface="Arial" panose="020B0604020202020204" pitchFamily="34" charset="0"/>
              </a:rPr>
              <a:t>hiều relay hơn</a:t>
            </a: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Thêm nhiều chân cắm cảm biến hơn</a:t>
            </a:r>
          </a:p>
          <a:p>
            <a:pPr marL="342900" indent="-342900" algn="just">
              <a:buFont typeface="Arial" panose="020B0604020202020204" pitchFamily="34" charset="0"/>
              <a:buChar char="•"/>
            </a:pPr>
            <a:r>
              <a:rPr lang="vi-VN" sz="2400">
                <a:latin typeface="Arial" panose="020B0604020202020204" pitchFamily="34" charset="0"/>
                <a:cs typeface="Arial" panose="020B0604020202020204" pitchFamily="34" charset="0"/>
              </a:rPr>
              <a:t>Dùng linh kiện dán thay vì linh kiện cắm </a:t>
            </a:r>
          </a:p>
        </p:txBody>
      </p:sp>
    </p:spTree>
    <p:extLst>
      <p:ext uri="{BB962C8B-B14F-4D97-AF65-F5344CB8AC3E}">
        <p14:creationId xmlns:p14="http://schemas.microsoft.com/office/powerpoint/2010/main" val="2471044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1</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NỘI DUNG</a:t>
            </a:r>
          </a:p>
        </p:txBody>
      </p:sp>
      <p:sp>
        <p:nvSpPr>
          <p:cNvPr id="10" name="TextBox 11">
            <a:extLst>
              <a:ext uri="{FF2B5EF4-FFF2-40B4-BE49-F238E27FC236}">
                <a16:creationId xmlns:a16="http://schemas.microsoft.com/office/drawing/2014/main" id="{C554B84D-C37D-A080-B527-9F759FE1C910}"/>
              </a:ext>
            </a:extLst>
          </p:cNvPr>
          <p:cNvSpPr txBox="1"/>
          <p:nvPr/>
        </p:nvSpPr>
        <p:spPr>
          <a:xfrm>
            <a:off x="1089552" y="1258498"/>
            <a:ext cx="5474029" cy="4401205"/>
          </a:xfrm>
          <a:prstGeom prst="rect">
            <a:avLst/>
          </a:prstGeom>
          <a:noFill/>
        </p:spPr>
        <p:txBody>
          <a:bodyPr wrap="square" rtlCol="0">
            <a:spAutoFit/>
          </a:bodyPr>
          <a:lstStyle/>
          <a:p>
            <a:r>
              <a:rPr lang="en-US" sz="2800" b="1">
                <a:solidFill>
                  <a:srgbClr val="C00000"/>
                </a:solidFill>
                <a:latin typeface="Arial" panose="020B0604020202020204" pitchFamily="34" charset="0"/>
                <a:cs typeface="Arial" panose="020B0604020202020204" pitchFamily="34" charset="0"/>
              </a:rPr>
              <a:t>01.</a:t>
            </a:r>
            <a:r>
              <a:rPr lang="en-US" sz="2800" b="1">
                <a:latin typeface="Arial" panose="020B0604020202020204" pitchFamily="34" charset="0"/>
                <a:cs typeface="Arial" panose="020B0604020202020204" pitchFamily="34" charset="0"/>
              </a:rPr>
              <a:t>	  GIỚI THIỆU CHUNG</a:t>
            </a:r>
          </a:p>
          <a:p>
            <a:endParaRPr lang="en-US" sz="2800" b="1">
              <a:latin typeface="Arial" panose="020B0604020202020204" pitchFamily="34" charset="0"/>
              <a:cs typeface="Arial" panose="020B0604020202020204" pitchFamily="34" charset="0"/>
            </a:endParaRPr>
          </a:p>
          <a:p>
            <a:endParaRPr lang="en-US" sz="2800" b="1">
              <a:latin typeface="Arial" panose="020B0604020202020204" pitchFamily="34" charset="0"/>
              <a:cs typeface="Arial" panose="020B0604020202020204" pitchFamily="34" charset="0"/>
            </a:endParaRPr>
          </a:p>
          <a:p>
            <a:r>
              <a:rPr lang="en-US" sz="2800" b="1">
                <a:solidFill>
                  <a:srgbClr val="C00000"/>
                </a:solidFill>
                <a:latin typeface="Arial" panose="020B0604020202020204" pitchFamily="34" charset="0"/>
                <a:cs typeface="Arial" panose="020B0604020202020204" pitchFamily="34" charset="0"/>
              </a:rPr>
              <a:t>02.</a:t>
            </a:r>
            <a:r>
              <a:rPr lang="en-US" sz="2800" b="1">
                <a:latin typeface="Arial" panose="020B0604020202020204" pitchFamily="34" charset="0"/>
                <a:cs typeface="Arial" panose="020B0604020202020204" pitchFamily="34" charset="0"/>
              </a:rPr>
              <a:t>	  CHI TIẾT HỆ THỐNG</a:t>
            </a:r>
          </a:p>
          <a:p>
            <a:endParaRPr lang="en-US" sz="2800" b="1">
              <a:latin typeface="Arial" panose="020B0604020202020204" pitchFamily="34" charset="0"/>
              <a:cs typeface="Arial" panose="020B0604020202020204" pitchFamily="34" charset="0"/>
            </a:endParaRPr>
          </a:p>
          <a:p>
            <a:endParaRPr lang="en-US" sz="2800" b="1">
              <a:latin typeface="Arial" panose="020B0604020202020204" pitchFamily="34" charset="0"/>
              <a:cs typeface="Arial" panose="020B0604020202020204" pitchFamily="34" charset="0"/>
            </a:endParaRPr>
          </a:p>
          <a:p>
            <a:r>
              <a:rPr lang="en-US" sz="2800" b="1">
                <a:solidFill>
                  <a:srgbClr val="C00000"/>
                </a:solidFill>
                <a:latin typeface="Arial" panose="020B0604020202020204" pitchFamily="34" charset="0"/>
                <a:cs typeface="Arial" panose="020B0604020202020204" pitchFamily="34" charset="0"/>
              </a:rPr>
              <a:t>03.</a:t>
            </a:r>
            <a:r>
              <a:rPr lang="en-US" sz="2800" b="1">
                <a:latin typeface="Arial" panose="020B0604020202020204" pitchFamily="34" charset="0"/>
                <a:cs typeface="Arial" panose="020B0604020202020204" pitchFamily="34" charset="0"/>
              </a:rPr>
              <a:t>	  CHẠY THỬ</a:t>
            </a:r>
          </a:p>
          <a:p>
            <a:endParaRPr lang="en-US" sz="2800" b="1">
              <a:latin typeface="Arial" panose="020B0604020202020204" pitchFamily="34" charset="0"/>
              <a:cs typeface="Arial" panose="020B0604020202020204" pitchFamily="34" charset="0"/>
            </a:endParaRPr>
          </a:p>
          <a:p>
            <a:endParaRPr lang="en-US" sz="2800" b="1">
              <a:latin typeface="Arial" panose="020B0604020202020204" pitchFamily="34" charset="0"/>
              <a:cs typeface="Arial" panose="020B0604020202020204" pitchFamily="34" charset="0"/>
            </a:endParaRPr>
          </a:p>
          <a:p>
            <a:r>
              <a:rPr lang="en-US" sz="2800" b="1">
                <a:solidFill>
                  <a:srgbClr val="C00000"/>
                </a:solidFill>
                <a:latin typeface="Arial" panose="020B0604020202020204" pitchFamily="34" charset="0"/>
                <a:cs typeface="Arial" panose="020B0604020202020204" pitchFamily="34" charset="0"/>
              </a:rPr>
              <a:t>04.</a:t>
            </a:r>
            <a:r>
              <a:rPr lang="en-US" sz="2800" b="1">
                <a:latin typeface="Arial" panose="020B0604020202020204" pitchFamily="34" charset="0"/>
                <a:cs typeface="Arial" panose="020B0604020202020204" pitchFamily="34" charset="0"/>
              </a:rPr>
              <a:t>	  KẾT LUẬN</a:t>
            </a:r>
          </a:p>
        </p:txBody>
      </p:sp>
      <p:sp>
        <p:nvSpPr>
          <p:cNvPr id="12" name="Oval 4">
            <a:extLst>
              <a:ext uri="{FF2B5EF4-FFF2-40B4-BE49-F238E27FC236}">
                <a16:creationId xmlns:a16="http://schemas.microsoft.com/office/drawing/2014/main" id="{2B6E8290-9ED2-3960-8905-DD13A24AE7AE}"/>
              </a:ext>
            </a:extLst>
          </p:cNvPr>
          <p:cNvSpPr/>
          <p:nvPr/>
        </p:nvSpPr>
        <p:spPr>
          <a:xfrm>
            <a:off x="1089552" y="1206784"/>
            <a:ext cx="663269" cy="66326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4">
            <a:extLst>
              <a:ext uri="{FF2B5EF4-FFF2-40B4-BE49-F238E27FC236}">
                <a16:creationId xmlns:a16="http://schemas.microsoft.com/office/drawing/2014/main" id="{E1397874-B2E0-4FE8-A89D-FA33E2EEB2EF}"/>
              </a:ext>
            </a:extLst>
          </p:cNvPr>
          <p:cNvSpPr/>
          <p:nvPr/>
        </p:nvSpPr>
        <p:spPr>
          <a:xfrm>
            <a:off x="1089552" y="2499446"/>
            <a:ext cx="663269" cy="66326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4">
            <a:extLst>
              <a:ext uri="{FF2B5EF4-FFF2-40B4-BE49-F238E27FC236}">
                <a16:creationId xmlns:a16="http://schemas.microsoft.com/office/drawing/2014/main" id="{4F65652E-4822-420C-3C24-9B6CD842A889}"/>
              </a:ext>
            </a:extLst>
          </p:cNvPr>
          <p:cNvSpPr/>
          <p:nvPr/>
        </p:nvSpPr>
        <p:spPr>
          <a:xfrm>
            <a:off x="1089551" y="3755486"/>
            <a:ext cx="663269" cy="66326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0B787B-2021-3CC4-3452-434292FB72E2}"/>
              </a:ext>
            </a:extLst>
          </p:cNvPr>
          <p:cNvSpPr/>
          <p:nvPr/>
        </p:nvSpPr>
        <p:spPr>
          <a:xfrm>
            <a:off x="1072988" y="5031006"/>
            <a:ext cx="663269" cy="66326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2</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01. GIỚI THIỆU CHUNG</a:t>
            </a:r>
          </a:p>
        </p:txBody>
      </p:sp>
      <p:sp>
        <p:nvSpPr>
          <p:cNvPr id="7" name="Rectangle 16">
            <a:extLst>
              <a:ext uri="{FF2B5EF4-FFF2-40B4-BE49-F238E27FC236}">
                <a16:creationId xmlns:a16="http://schemas.microsoft.com/office/drawing/2014/main" id="{41AFC15D-5638-E1A4-425C-5E1959D2F76D}"/>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2000" b="1">
                <a:latin typeface="Arial" panose="020B0604020202020204" pitchFamily="34" charset="0"/>
                <a:cs typeface="Arial" panose="020B0604020202020204" pitchFamily="34" charset="0"/>
              </a:rPr>
              <a:t>Lý do chọn đề </a:t>
            </a:r>
            <a:r>
              <a:rPr lang="en-US" sz="2000" b="1" err="1">
                <a:latin typeface="Arial" panose="020B0604020202020204" pitchFamily="34" charset="0"/>
                <a:cs typeface="Arial" panose="020B0604020202020204" pitchFamily="34" charset="0"/>
              </a:rPr>
              <a:t>tài</a:t>
            </a:r>
            <a:endParaRPr lang="en-US" sz="2000" b="1">
              <a:latin typeface="Arial" panose="020B0604020202020204" pitchFamily="34" charset="0"/>
              <a:cs typeface="Arial" panose="020B0604020202020204" pitchFamily="34" charset="0"/>
            </a:endParaRPr>
          </a:p>
        </p:txBody>
      </p:sp>
      <p:pic>
        <p:nvPicPr>
          <p:cNvPr id="8" name="Picture 4" descr="Người dân không sử dụng phương tiện cá nhân tự ý về quê - Báo Công an Nhân  dân điện tử">
            <a:extLst>
              <a:ext uri="{FF2B5EF4-FFF2-40B4-BE49-F238E27FC236}">
                <a16:creationId xmlns:a16="http://schemas.microsoft.com/office/drawing/2014/main" id="{A667BABE-66FE-FE2A-39BC-6527C19767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772"/>
          <a:stretch/>
        </p:blipFill>
        <p:spPr bwMode="auto">
          <a:xfrm>
            <a:off x="951230" y="1687709"/>
            <a:ext cx="7241540" cy="418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39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3</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01. GIỚI THIỆU CHUNG</a:t>
            </a:r>
          </a:p>
        </p:txBody>
      </p:sp>
      <p:pic>
        <p:nvPicPr>
          <p:cNvPr id="2050" name="Picture 2" descr="IoT - được và mất — Sở Khoa học và Công nghệ Thành phố Hồ Chí Minh">
            <a:extLst>
              <a:ext uri="{FF2B5EF4-FFF2-40B4-BE49-F238E27FC236}">
                <a16:creationId xmlns:a16="http://schemas.microsoft.com/office/drawing/2014/main" id="{0FF09BCB-BFC4-9977-E09F-1C3843D87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13" y="847273"/>
            <a:ext cx="7972609" cy="52541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6">
            <a:extLst>
              <a:ext uri="{FF2B5EF4-FFF2-40B4-BE49-F238E27FC236}">
                <a16:creationId xmlns:a16="http://schemas.microsoft.com/office/drawing/2014/main" id="{7914B798-5C84-6E8F-C368-767C56A204B2}"/>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2000" b="1">
                <a:latin typeface="Arial" panose="020B0604020202020204" pitchFamily="34" charset="0"/>
                <a:cs typeface="Arial" panose="020B0604020202020204" pitchFamily="34" charset="0"/>
              </a:rPr>
              <a:t>Lý do chọn đề </a:t>
            </a:r>
            <a:r>
              <a:rPr lang="en-US" sz="2000" b="1" err="1">
                <a:latin typeface="Arial" panose="020B0604020202020204" pitchFamily="34" charset="0"/>
                <a:cs typeface="Arial" panose="020B0604020202020204" pitchFamily="34" charset="0"/>
              </a:rPr>
              <a:t>tài</a:t>
            </a:r>
            <a:endParaRPr lang="en-US" sz="2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3097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4</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01. GIỚI THIỆU CHUNG</a:t>
            </a:r>
          </a:p>
        </p:txBody>
      </p:sp>
      <p:pic>
        <p:nvPicPr>
          <p:cNvPr id="8" name="Hình ảnh 7">
            <a:extLst>
              <a:ext uri="{FF2B5EF4-FFF2-40B4-BE49-F238E27FC236}">
                <a16:creationId xmlns:a16="http://schemas.microsoft.com/office/drawing/2014/main" id="{3237A717-F9F8-102B-715A-177CC9D7F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00" y="1467240"/>
            <a:ext cx="8714286" cy="4561905"/>
          </a:xfrm>
          <a:prstGeom prst="rect">
            <a:avLst/>
          </a:prstGeom>
        </p:spPr>
      </p:pic>
      <p:sp>
        <p:nvSpPr>
          <p:cNvPr id="10" name="Rectangle 16">
            <a:extLst>
              <a:ext uri="{FF2B5EF4-FFF2-40B4-BE49-F238E27FC236}">
                <a16:creationId xmlns:a16="http://schemas.microsoft.com/office/drawing/2014/main" id="{2A19087F-C4CB-5972-0FAD-3A8FFEDA5449}"/>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2000" b="1">
                <a:latin typeface="Arial" panose="020B0604020202020204" pitchFamily="34" charset="0"/>
                <a:cs typeface="Arial" panose="020B0604020202020204" pitchFamily="34" charset="0"/>
              </a:rPr>
              <a:t>Lý do chọn đề </a:t>
            </a:r>
            <a:r>
              <a:rPr lang="en-US" sz="2000" b="1" err="1">
                <a:latin typeface="Arial" panose="020B0604020202020204" pitchFamily="34" charset="0"/>
                <a:cs typeface="Arial" panose="020B0604020202020204" pitchFamily="34" charset="0"/>
              </a:rPr>
              <a:t>tài</a:t>
            </a:r>
            <a:endParaRPr lang="en-US" sz="2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0432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5</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01. GIỚI THIỆU CHUNG</a:t>
            </a:r>
          </a:p>
        </p:txBody>
      </p:sp>
      <p:pic>
        <p:nvPicPr>
          <p:cNvPr id="6" name="Hình ảnh 5" descr="Ảnh có chứa tòa nhà, ngoài trời, đã gắn, cái bè&#10;&#10;Mô tả được tạo tự động">
            <a:extLst>
              <a:ext uri="{FF2B5EF4-FFF2-40B4-BE49-F238E27FC236}">
                <a16:creationId xmlns:a16="http://schemas.microsoft.com/office/drawing/2014/main" id="{B3C82FFE-40AE-536D-4FB8-1857621DE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322" y="2166938"/>
            <a:ext cx="4165601" cy="3124201"/>
          </a:xfrm>
          <a:prstGeom prst="rect">
            <a:avLst/>
          </a:prstGeom>
        </p:spPr>
      </p:pic>
      <p:pic>
        <p:nvPicPr>
          <p:cNvPr id="9" name="Hình ảnh 8" descr="Ảnh có chứa nước, cỏ, ngoài trời, bầu trời&#10;&#10;Mô tả được tạo tự động">
            <a:extLst>
              <a:ext uri="{FF2B5EF4-FFF2-40B4-BE49-F238E27FC236}">
                <a16:creationId xmlns:a16="http://schemas.microsoft.com/office/drawing/2014/main" id="{7D37C37B-3212-9535-FCC3-0330D3EBF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077" y="2166938"/>
            <a:ext cx="4165601" cy="3124201"/>
          </a:xfrm>
          <a:prstGeom prst="rect">
            <a:avLst/>
          </a:prstGeom>
        </p:spPr>
      </p:pic>
      <p:sp>
        <p:nvSpPr>
          <p:cNvPr id="11" name="Rectangle 16">
            <a:extLst>
              <a:ext uri="{FF2B5EF4-FFF2-40B4-BE49-F238E27FC236}">
                <a16:creationId xmlns:a16="http://schemas.microsoft.com/office/drawing/2014/main" id="{F6E759F6-A11B-7B1A-7B79-F8598311231A}"/>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2000" b="1">
                <a:latin typeface="Arial" panose="020B0604020202020204" pitchFamily="34" charset="0"/>
                <a:cs typeface="Arial" panose="020B0604020202020204" pitchFamily="34" charset="0"/>
              </a:rPr>
              <a:t>Lý do chọn đề </a:t>
            </a:r>
            <a:r>
              <a:rPr lang="en-US" sz="2000" b="1" err="1">
                <a:latin typeface="Arial" panose="020B0604020202020204" pitchFamily="34" charset="0"/>
                <a:cs typeface="Arial" panose="020B0604020202020204" pitchFamily="34" charset="0"/>
              </a:rPr>
              <a:t>tài</a:t>
            </a:r>
            <a:endParaRPr lang="en-US" sz="2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8860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r>
              <a:rPr lang="en-US"/>
              <a:t>6</a:t>
            </a: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01. GIỚI THIỆU CHUNG</a:t>
            </a:r>
          </a:p>
        </p:txBody>
      </p:sp>
      <p:sp>
        <p:nvSpPr>
          <p:cNvPr id="4" name="Hộp Văn bản 3">
            <a:extLst>
              <a:ext uri="{FF2B5EF4-FFF2-40B4-BE49-F238E27FC236}">
                <a16:creationId xmlns:a16="http://schemas.microsoft.com/office/drawing/2014/main" id="{E1FDA2D7-0F65-DF82-229A-3F980EF8454D}"/>
              </a:ext>
            </a:extLst>
          </p:cNvPr>
          <p:cNvSpPr txBox="1"/>
          <p:nvPr/>
        </p:nvSpPr>
        <p:spPr>
          <a:xfrm>
            <a:off x="598714" y="2057400"/>
            <a:ext cx="7848600"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a:latin typeface="Arial" panose="020B0604020202020204" pitchFamily="34" charset="0"/>
                <a:cs typeface="Arial" panose="020B0604020202020204" pitchFamily="34" charset="0"/>
              </a:rPr>
              <a:t>Phân bố lao động chưa hợp lý, nhiều tài nguyên bị lãng phí</a:t>
            </a:r>
          </a:p>
          <a:p>
            <a:pPr marL="342900" indent="-342900" algn="just">
              <a:buFont typeface="Arial" panose="020B0604020202020204" pitchFamily="34" charset="0"/>
              <a:buChar char="•"/>
            </a:pPr>
            <a:endParaRPr lang="en-US" sz="200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000">
                <a:latin typeface="Arial" panose="020B0604020202020204" pitchFamily="34" charset="0"/>
                <a:cs typeface="Arial" panose="020B0604020202020204" pitchFamily="34" charset="0"/>
              </a:rPr>
              <a:t>Nông nghiệp trên thế giới áp dụng IoT nhiều, ở Việt Nam đặc biệt là các vùng nông thôn thì IoT rất hiếm</a:t>
            </a:r>
          </a:p>
          <a:p>
            <a:pPr algn="just"/>
            <a:endParaRPr lang="en-US" sz="200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a:latin typeface="Arial" panose="020B0604020202020204" pitchFamily="34" charset="0"/>
                <a:cs typeface="Arial" panose="020B0604020202020204" pitchFamily="34" charset="0"/>
              </a:rPr>
              <a:t>Mục tiêu: Xây dựng một hệ thống giải quyết được các vấn đề này.</a:t>
            </a:r>
          </a:p>
        </p:txBody>
      </p:sp>
      <p:sp>
        <p:nvSpPr>
          <p:cNvPr id="8" name="Rectangle 16">
            <a:extLst>
              <a:ext uri="{FF2B5EF4-FFF2-40B4-BE49-F238E27FC236}">
                <a16:creationId xmlns:a16="http://schemas.microsoft.com/office/drawing/2014/main" id="{1C9C0AA5-CEC2-85EA-E2A6-7F8F8E87B146}"/>
              </a:ext>
            </a:extLst>
          </p:cNvPr>
          <p:cNvSpPr/>
          <p:nvPr/>
        </p:nvSpPr>
        <p:spPr>
          <a:xfrm>
            <a:off x="-1" y="767471"/>
            <a:ext cx="2373087" cy="585469"/>
          </a:xfrm>
          <a:prstGeom prst="rect">
            <a:avLst/>
          </a:prstGeom>
          <a:solidFill>
            <a:srgbClr val="C8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2000" b="1">
                <a:latin typeface="Arial" panose="020B0604020202020204" pitchFamily="34" charset="0"/>
                <a:cs typeface="Arial" panose="020B0604020202020204" pitchFamily="34" charset="0"/>
              </a:rPr>
              <a:t>Lý do chọn đề </a:t>
            </a:r>
            <a:r>
              <a:rPr lang="en-US" sz="2000" b="1" err="1">
                <a:latin typeface="Arial" panose="020B0604020202020204" pitchFamily="34" charset="0"/>
                <a:cs typeface="Arial" panose="020B0604020202020204" pitchFamily="34" charset="0"/>
              </a:rPr>
              <a:t>tài</a:t>
            </a:r>
            <a:endParaRPr lang="en-US" sz="2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72806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1482</TotalTime>
  <Words>1712</Words>
  <Application>Microsoft Office PowerPoint</Application>
  <PresentationFormat>Trình chiếu Trên màn hình (4:3)</PresentationFormat>
  <Paragraphs>274</Paragraphs>
  <Slides>31</Slides>
  <Notes>27</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31</vt:i4>
      </vt:variant>
    </vt:vector>
  </HeadingPairs>
  <TitlesOfParts>
    <vt:vector size="37" baseType="lpstr">
      <vt:lpstr>Arial</vt:lpstr>
      <vt:lpstr>Calibri</vt:lpstr>
      <vt:lpstr>Lato</vt:lpstr>
      <vt:lpstr>Times New Roman</vt:lpstr>
      <vt:lpstr>Wingdings</vt:lpstr>
      <vt:lpstr>Office Theme</vt:lpstr>
      <vt:lpstr>Bản trình bày PowerPoint</vt:lpstr>
      <vt:lpstr>Bản trình bày PowerPoint</vt:lpstr>
      <vt:lpstr>Bản trình bày PowerPoint</vt:lpstr>
      <vt:lpstr>NỘI DUNG</vt:lpstr>
      <vt:lpstr>01. GIỚI THIỆU CHUNG</vt:lpstr>
      <vt:lpstr>01. GIỚI THIỆU CHUNG</vt:lpstr>
      <vt:lpstr>01. GIỚI THIỆU CHUNG</vt:lpstr>
      <vt:lpstr>01. GIỚI THIỆU CHUNG</vt:lpstr>
      <vt:lpstr>01. GIỚI THIỆU CHUNG</vt:lpstr>
      <vt:lpstr>01. GIỚI THIỆU CHUNG</vt:lpstr>
      <vt:lpstr>01. GIỚI THIỆU CHUNG</vt:lpstr>
      <vt:lpstr>02. CHI TIẾT HỆ THỐNG</vt:lpstr>
      <vt:lpstr>02. CHI TIẾT HỆ THỐNG</vt:lpstr>
      <vt:lpstr>02. CHI TIẾT HỆ THỐNG</vt:lpstr>
      <vt:lpstr>02. CHI TIẾT HỆ THỐNG</vt:lpstr>
      <vt:lpstr>02. CHI TIẾT HỆ THỐNG</vt:lpstr>
      <vt:lpstr>02. CHI TIẾT HỆ THỐNG</vt:lpstr>
      <vt:lpstr>02. CHI TIẾT HỆ THỐNG</vt:lpstr>
      <vt:lpstr>02. CHI TIẾT HỆ THỐNG</vt:lpstr>
      <vt:lpstr>02. CHI TIẾT HỆ THỐNG</vt:lpstr>
      <vt:lpstr>02. CHI TIẾT HỆ THỐNG</vt:lpstr>
      <vt:lpstr>02. CHI TIẾT HỆ THỐNG</vt:lpstr>
      <vt:lpstr>02. CHI TIẾT HỆ THỐNG</vt:lpstr>
      <vt:lpstr>03. CHẠY THỬ</vt:lpstr>
      <vt:lpstr>03. CHẠY THỬ</vt:lpstr>
      <vt:lpstr>03. CHẠY THỬ</vt:lpstr>
      <vt:lpstr>03. CHẠY THỬ</vt:lpstr>
      <vt:lpstr>04. KẾT LUẬN</vt:lpstr>
      <vt:lpstr>04. KẾT LUẬN</vt:lpstr>
      <vt:lpstr>04. KẾT LUẬN</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Dương Khắc Sơn</cp:lastModifiedBy>
  <cp:revision>104</cp:revision>
  <dcterms:created xsi:type="dcterms:W3CDTF">2021-05-28T04:32:29Z</dcterms:created>
  <dcterms:modified xsi:type="dcterms:W3CDTF">2022-08-15T03:42:33Z</dcterms:modified>
</cp:coreProperties>
</file>